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1"/>
  </p:sldMasterIdLst>
  <p:notesMasterIdLst>
    <p:notesMasterId r:id="rId20"/>
  </p:notesMasterIdLst>
  <p:handoutMasterIdLst>
    <p:handoutMasterId r:id="rId21"/>
  </p:handoutMasterIdLst>
  <p:sldIdLst>
    <p:sldId id="361" r:id="rId2"/>
    <p:sldId id="256" r:id="rId3"/>
    <p:sldId id="362" r:id="rId4"/>
    <p:sldId id="404" r:id="rId5"/>
    <p:sldId id="392" r:id="rId6"/>
    <p:sldId id="407" r:id="rId7"/>
    <p:sldId id="409" r:id="rId8"/>
    <p:sldId id="410" r:id="rId9"/>
    <p:sldId id="293" r:id="rId10"/>
    <p:sldId id="258" r:id="rId11"/>
    <p:sldId id="388" r:id="rId12"/>
    <p:sldId id="389" r:id="rId13"/>
    <p:sldId id="390" r:id="rId14"/>
    <p:sldId id="391" r:id="rId15"/>
    <p:sldId id="399" r:id="rId16"/>
    <p:sldId id="400" r:id="rId17"/>
    <p:sldId id="401" r:id="rId18"/>
    <p:sldId id="294" r:id="rId19"/>
  </p:sldIdLst>
  <p:sldSz cx="9906000" cy="6858000" type="A4"/>
  <p:notesSz cx="6718300" cy="9766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76">
          <p15:clr>
            <a:srgbClr val="A4A3A4"/>
          </p15:clr>
        </p15:guide>
        <p15:guide id="2" pos="211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  <a:srgbClr val="FFFF00"/>
    <a:srgbClr val="66FFCC"/>
    <a:srgbClr val="CC00FF"/>
    <a:srgbClr val="339933"/>
    <a:srgbClr val="CCFFFF"/>
    <a:srgbClr val="000099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7" d="100"/>
          <a:sy n="77" d="100"/>
        </p:scale>
        <p:origin x="114" y="756"/>
      </p:cViewPr>
      <p:guideLst>
        <p:guide orient="horz" pos="2161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1" d="100"/>
          <a:sy n="61" d="100"/>
        </p:scale>
        <p:origin x="-1608" y="-78"/>
      </p:cViewPr>
      <p:guideLst>
        <p:guide orient="horz" pos="3076"/>
        <p:guide pos="211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>
            <a:extLst>
              <a:ext uri="{FF2B5EF4-FFF2-40B4-BE49-F238E27FC236}">
                <a16:creationId xmlns:a16="http://schemas.microsoft.com/office/drawing/2014/main" id="{AC3BAE27-B12B-45F9-9695-52191BA3DA8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8938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73" tIns="46136" rIns="92273" bIns="46136" numCol="1" anchor="t" anchorCtr="0" compatLnSpc="1">
            <a:prstTxWarp prst="textNoShape">
              <a:avLst/>
            </a:prstTxWarp>
          </a:bodyPr>
          <a:lstStyle>
            <a:lvl1pPr defTabSz="922338">
              <a:spcBef>
                <a:spcPct val="0"/>
              </a:spcBef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52931" name="Rectangle 3">
            <a:extLst>
              <a:ext uri="{FF2B5EF4-FFF2-40B4-BE49-F238E27FC236}">
                <a16:creationId xmlns:a16="http://schemas.microsoft.com/office/drawing/2014/main" id="{AFEBCC5B-A7C6-48B1-B663-E56FFE0BEBB4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6663" y="0"/>
            <a:ext cx="2928937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73" tIns="46136" rIns="92273" bIns="46136" numCol="1" anchor="t" anchorCtr="0" compatLnSpc="1">
            <a:prstTxWarp prst="textNoShape">
              <a:avLst/>
            </a:prstTxWarp>
          </a:bodyPr>
          <a:lstStyle>
            <a:lvl1pPr algn="r" defTabSz="922338">
              <a:spcBef>
                <a:spcPct val="0"/>
              </a:spcBef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52932" name="Rectangle 4">
            <a:extLst>
              <a:ext uri="{FF2B5EF4-FFF2-40B4-BE49-F238E27FC236}">
                <a16:creationId xmlns:a16="http://schemas.microsoft.com/office/drawing/2014/main" id="{C71E9D6F-5305-45F0-ADB7-F03EED1E5DF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251950"/>
            <a:ext cx="2928938" cy="538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73" tIns="46136" rIns="92273" bIns="46136" numCol="1" anchor="b" anchorCtr="0" compatLnSpc="1">
            <a:prstTxWarp prst="textNoShape">
              <a:avLst/>
            </a:prstTxWarp>
          </a:bodyPr>
          <a:lstStyle>
            <a:lvl1pPr defTabSz="922338">
              <a:spcBef>
                <a:spcPct val="0"/>
              </a:spcBef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52933" name="Rectangle 5">
            <a:extLst>
              <a:ext uri="{FF2B5EF4-FFF2-40B4-BE49-F238E27FC236}">
                <a16:creationId xmlns:a16="http://schemas.microsoft.com/office/drawing/2014/main" id="{1FB75124-40E2-42FF-9BB6-A5694040ADD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6663" y="9251950"/>
            <a:ext cx="2928937" cy="538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273" tIns="46136" rIns="92273" bIns="46136" numCol="1" anchor="b" anchorCtr="0" compatLnSpc="1">
            <a:prstTxWarp prst="textNoShape">
              <a:avLst/>
            </a:prstTxWarp>
          </a:bodyPr>
          <a:lstStyle>
            <a:lvl1pPr algn="r" defTabSz="922338">
              <a:spcBef>
                <a:spcPct val="0"/>
              </a:spcBef>
              <a:defRPr sz="1200"/>
            </a:lvl1pPr>
          </a:lstStyle>
          <a:p>
            <a:pPr>
              <a:defRPr/>
            </a:pPr>
            <a:fld id="{BE82AA46-B875-491F-B54C-7C926B7666B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>
            <a:extLst>
              <a:ext uri="{FF2B5EF4-FFF2-40B4-BE49-F238E27FC236}">
                <a16:creationId xmlns:a16="http://schemas.microsoft.com/office/drawing/2014/main" id="{0D0B8D44-0FB7-48C8-9368-90DDEDA9C4E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1475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510" tIns="45255" rIns="90510" bIns="45255" numCol="1" anchor="t" anchorCtr="0" compatLnSpc="1">
            <a:prstTxWarp prst="textNoShape">
              <a:avLst/>
            </a:prstTxWarp>
          </a:bodyPr>
          <a:lstStyle>
            <a:lvl1pPr defTabSz="904875">
              <a:spcBef>
                <a:spcPct val="0"/>
              </a:spcBef>
              <a:defRPr sz="1200" b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83299" name="Rectangle 3">
            <a:extLst>
              <a:ext uri="{FF2B5EF4-FFF2-40B4-BE49-F238E27FC236}">
                <a16:creationId xmlns:a16="http://schemas.microsoft.com/office/drawing/2014/main" id="{509CDB3D-199C-4505-91D2-32994F103B28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06825" y="0"/>
            <a:ext cx="2911475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510" tIns="45255" rIns="90510" bIns="45255" numCol="1" anchor="t" anchorCtr="0" compatLnSpc="1">
            <a:prstTxWarp prst="textNoShape">
              <a:avLst/>
            </a:prstTxWarp>
          </a:bodyPr>
          <a:lstStyle>
            <a:lvl1pPr algn="r" defTabSz="904875">
              <a:spcBef>
                <a:spcPct val="0"/>
              </a:spcBef>
              <a:defRPr sz="1200" b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4B683FC9-2E4E-416A-8A79-164A5480C1A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4375" y="731838"/>
            <a:ext cx="5289550" cy="36623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83301" name="Rectangle 5">
            <a:extLst>
              <a:ext uri="{FF2B5EF4-FFF2-40B4-BE49-F238E27FC236}">
                <a16:creationId xmlns:a16="http://schemas.microsoft.com/office/drawing/2014/main" id="{A72E8AD7-1E9C-4808-998C-6B2E67E07785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96938" y="4638675"/>
            <a:ext cx="4924425" cy="4395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510" tIns="45255" rIns="90510" bIns="4525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183302" name="Rectangle 6">
            <a:extLst>
              <a:ext uri="{FF2B5EF4-FFF2-40B4-BE49-F238E27FC236}">
                <a16:creationId xmlns:a16="http://schemas.microsoft.com/office/drawing/2014/main" id="{A35FC99D-9614-49F1-AB71-0466FE6399A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277350"/>
            <a:ext cx="2911475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510" tIns="45255" rIns="90510" bIns="45255" numCol="1" anchor="b" anchorCtr="0" compatLnSpc="1">
            <a:prstTxWarp prst="textNoShape">
              <a:avLst/>
            </a:prstTxWarp>
          </a:bodyPr>
          <a:lstStyle>
            <a:lvl1pPr defTabSz="904875">
              <a:spcBef>
                <a:spcPct val="0"/>
              </a:spcBef>
              <a:defRPr sz="1200" b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83303" name="Rectangle 7">
            <a:extLst>
              <a:ext uri="{FF2B5EF4-FFF2-40B4-BE49-F238E27FC236}">
                <a16:creationId xmlns:a16="http://schemas.microsoft.com/office/drawing/2014/main" id="{3FF2F562-3E0A-46FA-B878-1742080A0D4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06825" y="9277350"/>
            <a:ext cx="2911475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510" tIns="45255" rIns="90510" bIns="45255" numCol="1" anchor="b" anchorCtr="0" compatLnSpc="1">
            <a:prstTxWarp prst="textNoShape">
              <a:avLst/>
            </a:prstTxWarp>
          </a:bodyPr>
          <a:lstStyle>
            <a:lvl1pPr algn="r" defTabSz="904875">
              <a:spcBef>
                <a:spcPct val="0"/>
              </a:spcBef>
              <a:defRPr sz="1200" b="0"/>
            </a:lvl1pPr>
          </a:lstStyle>
          <a:p>
            <a:pPr>
              <a:defRPr/>
            </a:pPr>
            <a:fld id="{E2EF908E-A3C6-4EF6-8D5C-C8947357F7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644A975E-87F4-4CF9-A9DA-41A84B20BF5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04875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 defTabSz="904875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 defTabSz="904875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 defTabSz="904875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 defTabSz="904875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fld id="{5E02F3EF-9AFE-4B89-A07E-8C100CBF7BF8}" type="slidenum">
              <a:rPr lang="en-US" altLang="en-US" sz="1200" b="0" smtClean="0"/>
              <a:pPr/>
              <a:t>4</a:t>
            </a:fld>
            <a:endParaRPr lang="en-US" altLang="en-US" sz="1200" b="0"/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A3E233ED-7C1D-4122-81AF-E037F571822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714375" y="731838"/>
            <a:ext cx="5291138" cy="3663950"/>
          </a:xfrm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533D3BA2-E37A-4B1E-A201-50B0044C42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95350" y="4640263"/>
            <a:ext cx="4927600" cy="4394200"/>
          </a:xfrm>
          <a:noFill/>
        </p:spPr>
        <p:txBody>
          <a:bodyPr lIns="92455" tIns="46227" rIns="92455" bIns="46227"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>
            <a:extLst>
              <a:ext uri="{FF2B5EF4-FFF2-40B4-BE49-F238E27FC236}">
                <a16:creationId xmlns:a16="http://schemas.microsoft.com/office/drawing/2014/main" id="{4EF95D6F-7A74-47EA-98E6-F7433D31537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04875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1pPr>
            <a:lvl2pPr marL="742950" indent="-285750" defTabSz="904875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2pPr>
            <a:lvl3pPr marL="1143000" indent="-228600" defTabSz="904875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3pPr>
            <a:lvl4pPr marL="1600200" indent="-228600" defTabSz="904875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4pPr>
            <a:lvl5pPr marL="2057400" indent="-228600" defTabSz="904875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5pPr>
            <a:lvl6pPr marL="25146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6pPr>
            <a:lvl7pPr marL="29718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7pPr>
            <a:lvl8pPr marL="34290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8pPr>
            <a:lvl9pPr marL="3886200" indent="-228600" defTabSz="904875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defRPr>
            </a:lvl9pPr>
          </a:lstStyle>
          <a:p>
            <a:fld id="{0894F9C9-D7FB-4081-8211-BB74E1802CEE}" type="slidenum">
              <a:rPr lang="en-US" altLang="en-US" sz="1200" b="0" smtClean="0"/>
              <a:pPr/>
              <a:t>6</a:t>
            </a:fld>
            <a:endParaRPr lang="en-US" altLang="en-US" sz="1200" b="0"/>
          </a:p>
        </p:txBody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5C9102D5-0E85-44CC-989C-01A151EA82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33463" y="688975"/>
            <a:ext cx="4973637" cy="3444875"/>
          </a:xfrm>
          <a:ln/>
        </p:spPr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63D1A3D5-B584-43F9-91C7-C6CE66D534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38213" y="4364038"/>
            <a:ext cx="5164137" cy="4132262"/>
          </a:xfrm>
          <a:noFill/>
        </p:spPr>
        <p:txBody>
          <a:bodyPr lIns="92455" tIns="46227" rIns="92455" bIns="46227"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E348E6B-BB6A-418E-ABAC-C8834710498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89CAA2A-98B2-425D-96B0-16C0E3432DA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D4B6576-4406-4FF5-A20E-1C704309BCF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00EFBC-81EA-4626-B7DA-30BD807DE6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346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1521B2D-EA6D-4052-AB98-D4B6D1ABBD3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2A20CC7-9B07-4FD6-B0B6-DFB394F8220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8ADDFDE-97C1-4997-B523-DA786CDD062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4BA7CA-F1EB-41C3-A2CB-EE841E0B299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1839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58025" y="609600"/>
            <a:ext cx="210502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0" y="609600"/>
            <a:ext cx="6162675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EA9816F-0C48-40FD-ACB3-175C0AF7B99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0B92F80-6FEB-4C58-8EEA-EF57F74B634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07546DF-BF88-4D58-8CC8-C44826FC42D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B047AB-3E53-4887-A948-1C3B6C2E3D8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98019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742950" y="609600"/>
            <a:ext cx="84201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742950" y="1981200"/>
            <a:ext cx="413385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029200" y="1981200"/>
            <a:ext cx="413385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742950" y="4114800"/>
            <a:ext cx="413385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4114800"/>
            <a:ext cx="413385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4F73CD2-FC51-4C6A-BAC8-9D5E290E3DC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A205D1FE-AE93-40AE-A4AB-470055B8631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E220990-74EA-4127-B3C7-2EF80428231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6CE6A6-6AD9-44C8-BBF4-2A8A9518F4B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726731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609600"/>
            <a:ext cx="84201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42950" y="1981200"/>
            <a:ext cx="413385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Online Image Placeholder 3"/>
          <p:cNvSpPr>
            <a:spLocks noGrp="1"/>
          </p:cNvSpPr>
          <p:nvPr>
            <p:ph type="clipArt" sz="half" idx="2"/>
          </p:nvPr>
        </p:nvSpPr>
        <p:spPr>
          <a:xfrm>
            <a:off x="5029200" y="1981200"/>
            <a:ext cx="413385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3141A2-4E95-472A-A00E-0DE1D0B9B5E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67D4BC-5E1E-4708-A25B-85E9F607C9A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6A881F-FA1F-424F-B5A7-93B8B833B5E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D82962-3309-4F3B-A3A6-593EC1CBF43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505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60D4A40-6F5A-405E-A48A-2F33BB3C078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CCD112F-0430-4D04-BCF3-9440955AF2C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03BD35C-02BE-4112-9692-0EC3D07AE4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086BD4-E46A-4154-9ECD-E572755C3CB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0241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275" y="1709738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275" y="4589463"/>
            <a:ext cx="8543925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4F872406-8F9F-4644-BE28-A18305A12E5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362062C-230F-417D-84B7-A5DE9AB5F85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0283DCA-57AF-48FC-ABDA-B53018258C2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3C1C70-022E-44CC-94EE-551F6E6D28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9324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950" y="1981200"/>
            <a:ext cx="413385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981200"/>
            <a:ext cx="413385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2F55E3B-BF20-452A-8151-5B3A455E29B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92E97E-2C3F-49D8-B912-D8F6E268A2D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4D82595-4AC0-406B-A407-71988D9A0DD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DBFE5D-ABB7-4D26-AF91-11E3A1FDD8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1791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625" y="365125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625" y="1681163"/>
            <a:ext cx="4191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625" y="2505075"/>
            <a:ext cx="419100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6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6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3C32493-36D3-4023-8354-72CA1438EA8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240260E3-69A4-4F6F-8887-89B9980C885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A00478DF-1EA0-4CD6-BC39-172BD344994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34BE38-16AE-4D15-A0A2-DC679DF5443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4336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50EC33A-3C3A-44B7-BE88-3DF328F0102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3F0D428B-C043-4CA9-AE9E-4D0D5BE1F3F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0AF40C2-DC7C-421E-B22E-2D3CB86C723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7964C0-ED5C-477F-A8A5-CFC733DBA3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871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0794B32-7E89-453D-86F2-DD8FCEE2167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37CC3295-5816-4E1D-A4E1-A7FFA2A99F9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E92F159A-BA13-49E1-8231-06B5C8A0F4D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A2D850-311D-4950-B74E-69DFE0BDF0E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2422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A2946C-A9AC-4587-A36D-57B97A1DB85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C1446D-1CB3-42C9-9208-3DFB25071A1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428F2A-6AED-4188-B2DF-41879EA091C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3270E7-705B-4603-A13C-1C7B896B65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8284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8B6851-578B-4E84-A03A-BEF654EFD2A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730988-8512-4841-8D95-C174E94A0DC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38E221-163B-4371-B007-DC0C5F801D0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FC6C8D-6999-4869-BE88-517DFBC9B35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67805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F3F0263-85B6-45F6-855A-C4DE5D0806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42950" y="609600"/>
            <a:ext cx="84201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27645F2E-40B6-4948-8B91-2537201525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42950" y="1981200"/>
            <a:ext cx="84201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81252" name="Rectangle 4">
            <a:extLst>
              <a:ext uri="{FF2B5EF4-FFF2-40B4-BE49-F238E27FC236}">
                <a16:creationId xmlns:a16="http://schemas.microsoft.com/office/drawing/2014/main" id="{B603B39F-30FA-40CD-B5F3-62AB1A5D0EC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42950" y="6248400"/>
            <a:ext cx="2063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 b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81253" name="Rectangle 5">
            <a:extLst>
              <a:ext uri="{FF2B5EF4-FFF2-40B4-BE49-F238E27FC236}">
                <a16:creationId xmlns:a16="http://schemas.microsoft.com/office/drawing/2014/main" id="{C6FF3AC6-EBDB-422B-8B3D-0C40D2CC737A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84550" y="6248400"/>
            <a:ext cx="31369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 b="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81254" name="Rectangle 6">
            <a:extLst>
              <a:ext uri="{FF2B5EF4-FFF2-40B4-BE49-F238E27FC236}">
                <a16:creationId xmlns:a16="http://schemas.microsoft.com/office/drawing/2014/main" id="{528687D2-EE9F-4899-AC45-977C0E4D3F0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99300" y="6248400"/>
            <a:ext cx="2063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 b="0"/>
            </a:lvl1pPr>
          </a:lstStyle>
          <a:p>
            <a:pPr>
              <a:defRPr/>
            </a:pPr>
            <a:fld id="{91EDF344-0626-40AA-AD19-97A69AAE33D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file:///C:\WINDOWS\Desktop\sample_projects\sample_impressionist\impressionist.exe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file:///C:\WINDOWS\Desktop\sample_projects\sample_modeler\modeler.exe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file:///C:\WINDOWS\Desktop\sample_projects\sample_trace\sample_ray.exe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file:///C:\WINDOWS\Desktop\sample_projects\sample_animate\not-cool\modeler.exe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file:///C:\WINDOWS\Desktop\sample_projects\sample_animate\cool\spring_glut.exe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openxmlformats.org/officeDocument/2006/relationships/video" Target="file:///C:\Users\cktang\Desktop\face_video.avi" TargetMode="External"/><Relationship Id="rId1" Type="http://schemas.microsoft.com/office/2007/relationships/media" Target="file:///C:\Users\cktang\Desktop\face_video.avi" TargetMode="External"/><Relationship Id="rId6" Type="http://schemas.openxmlformats.org/officeDocument/2006/relationships/image" Target="../media/image5.png"/><Relationship Id="rId5" Type="http://schemas.openxmlformats.org/officeDocument/2006/relationships/hyperlink" Target="face_video.avi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3">
            <a:extLst>
              <a:ext uri="{FF2B5EF4-FFF2-40B4-BE49-F238E27FC236}">
                <a16:creationId xmlns:a16="http://schemas.microsoft.com/office/drawing/2014/main" id="{0A1EB459-9F51-4BA6-BBA5-A6D9033FCAC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524000" y="3352800"/>
            <a:ext cx="6934200" cy="838200"/>
          </a:xfrm>
          <a:effectLst>
            <a:outerShdw dist="35921" dir="2700000" algn="ctr" rotWithShape="0">
              <a:schemeClr val="bg1"/>
            </a:outerShdw>
          </a:effectLst>
        </p:spPr>
        <p:txBody>
          <a:bodyPr/>
          <a:lstStyle/>
          <a:p>
            <a:r>
              <a:rPr lang="en-US" altLang="en-US" dirty="0"/>
              <a:t>Fall Semester 2022</a:t>
            </a:r>
          </a:p>
        </p:txBody>
      </p:sp>
      <p:sp>
        <p:nvSpPr>
          <p:cNvPr id="4099" name="Text Box 4">
            <a:extLst>
              <a:ext uri="{FF2B5EF4-FFF2-40B4-BE49-F238E27FC236}">
                <a16:creationId xmlns:a16="http://schemas.microsoft.com/office/drawing/2014/main" id="{D2186869-D990-4895-BEF1-90724AEEFE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0325" y="5410200"/>
            <a:ext cx="7508875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b="0">
                <a:latin typeface="Arial" panose="020B0604020202020204" pitchFamily="34" charset="0"/>
              </a:rPr>
              <a:t>The Hong Kong University of Science and Technology</a:t>
            </a:r>
          </a:p>
        </p:txBody>
      </p:sp>
      <p:sp>
        <p:nvSpPr>
          <p:cNvPr id="4100" name="Text Box 5">
            <a:extLst>
              <a:ext uri="{FF2B5EF4-FFF2-40B4-BE49-F238E27FC236}">
                <a16:creationId xmlns:a16="http://schemas.microsoft.com/office/drawing/2014/main" id="{9B75EAC7-D9CB-486B-810C-EFEB492EAF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5725" y="4876800"/>
            <a:ext cx="4371975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b="0">
                <a:latin typeface="Arial" panose="020B0604020202020204" pitchFamily="34" charset="0"/>
              </a:rPr>
              <a:t>Computer Science Department</a:t>
            </a:r>
          </a:p>
        </p:txBody>
      </p:sp>
      <p:sp>
        <p:nvSpPr>
          <p:cNvPr id="4101" name="Text Box 12">
            <a:extLst>
              <a:ext uri="{FF2B5EF4-FFF2-40B4-BE49-F238E27FC236}">
                <a16:creationId xmlns:a16="http://schemas.microsoft.com/office/drawing/2014/main" id="{A3DDE335-D2E1-4894-BDA9-EBE8434B97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98925" y="2047875"/>
            <a:ext cx="1841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800">
              <a:latin typeface="Times New Roman" panose="02020603050405020304" pitchFamily="18" charset="0"/>
            </a:endParaRPr>
          </a:p>
        </p:txBody>
      </p:sp>
      <p:sp>
        <p:nvSpPr>
          <p:cNvPr id="4102" name="Text Box 13">
            <a:extLst>
              <a:ext uri="{FF2B5EF4-FFF2-40B4-BE49-F238E27FC236}">
                <a16:creationId xmlns:a16="http://schemas.microsoft.com/office/drawing/2014/main" id="{5C1667D8-F565-4FD8-809B-A8204D0F87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1219200"/>
            <a:ext cx="5402263" cy="1431925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>
                <a:latin typeface="Arial" panose="020B0604020202020204" pitchFamily="34" charset="0"/>
              </a:rPr>
              <a:t>CS 4411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>
                <a:latin typeface="Arial" panose="020B0604020202020204" pitchFamily="34" charset="0"/>
              </a:rPr>
              <a:t>Computer Graphics</a:t>
            </a:r>
            <a:endParaRPr lang="en-US" altLang="en-US" sz="4400">
              <a:solidFill>
                <a:srgbClr val="000099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 descr="羊皮紙">
            <a:extLst>
              <a:ext uri="{FF2B5EF4-FFF2-40B4-BE49-F238E27FC236}">
                <a16:creationId xmlns:a16="http://schemas.microsoft.com/office/drawing/2014/main" id="{A6AC9D60-0FD9-4C91-AF98-11F8483583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752600"/>
            <a:ext cx="8305800" cy="2590800"/>
          </a:xfrm>
          <a:prstGeom prst="rect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ffectLst>
            <a:prstShdw prst="shdw17" dist="17961" dir="2700000">
              <a:srgbClr val="FFCC66"/>
            </a:prstShdw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ts val="1813"/>
              </a:spcBef>
              <a:buFontTx/>
              <a:buNone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363" name="Text Box 2">
            <a:extLst>
              <a:ext uri="{FF2B5EF4-FFF2-40B4-BE49-F238E27FC236}">
                <a16:creationId xmlns:a16="http://schemas.microsoft.com/office/drawing/2014/main" id="{8DF14AA6-9ECF-4B0E-83BE-94BA83C9C0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2913" y="738188"/>
            <a:ext cx="9023350" cy="420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37" rIns="91437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ts val="2388"/>
              </a:spcBef>
              <a:buFontTx/>
              <a:buNone/>
            </a:pPr>
            <a:r>
              <a:rPr lang="en-US" altLang="zh-TW" i="1" u="sng" dirty="0">
                <a:latin typeface="Times New Roman" panose="02020603050405020304" pitchFamily="18" charset="0"/>
              </a:rPr>
              <a:t>Grading Policy</a:t>
            </a:r>
            <a:endParaRPr lang="en-US" altLang="zh-TW" sz="2800" b="0" i="1" u="sng" dirty="0">
              <a:latin typeface="Times New Roman" panose="02020603050405020304" pitchFamily="18" charset="0"/>
            </a:endParaRPr>
          </a:p>
          <a:p>
            <a:pPr>
              <a:spcBef>
                <a:spcPts val="1813"/>
              </a:spcBef>
              <a:buFontTx/>
              <a:buNone/>
            </a:pPr>
            <a:endParaRPr lang="en-US" altLang="zh-TW" sz="2800" b="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800" dirty="0">
                <a:solidFill>
                  <a:srgbClr val="CC3300"/>
                </a:solidFill>
                <a:latin typeface="Times New Roman" panose="02020603050405020304" pitchFamily="18" charset="0"/>
              </a:rPr>
              <a:t>	Four computer projects 		  60%</a:t>
            </a:r>
            <a:endParaRPr lang="en-US" altLang="zh-TW" sz="2800" b="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endParaRPr lang="en-US" altLang="zh-TW" sz="2800" b="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800" dirty="0">
                <a:solidFill>
                  <a:schemeClr val="folHlink"/>
                </a:solidFill>
                <a:latin typeface="Times New Roman" panose="02020603050405020304" pitchFamily="18" charset="0"/>
              </a:rPr>
              <a:t>	</a:t>
            </a:r>
            <a:r>
              <a:rPr lang="en-US" altLang="zh-TW" sz="2800" dirty="0">
                <a:solidFill>
                  <a:srgbClr val="009900"/>
                </a:solidFill>
                <a:latin typeface="Times New Roman" panose="02020603050405020304" pitchFamily="18" charset="0"/>
              </a:rPr>
              <a:t>Homework					   1%</a:t>
            </a:r>
            <a:r>
              <a:rPr lang="en-US" altLang="zh-TW" sz="2800" b="0" dirty="0">
                <a:latin typeface="Times New Roman" panose="02020603050405020304" pitchFamily="18" charset="0"/>
              </a:rPr>
              <a:t>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zh-TW" sz="2800" b="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800">
                <a:solidFill>
                  <a:srgbClr val="3366FF"/>
                </a:solidFill>
                <a:latin typeface="Times New Roman" panose="02020603050405020304" pitchFamily="18" charset="0"/>
              </a:rPr>
              <a:t>	Final/End-Term </a:t>
            </a:r>
            <a:r>
              <a:rPr lang="en-US" altLang="zh-TW" sz="2800" dirty="0">
                <a:solidFill>
                  <a:srgbClr val="3366FF"/>
                </a:solidFill>
                <a:latin typeface="Times New Roman" panose="02020603050405020304" pitchFamily="18" charset="0"/>
              </a:rPr>
              <a:t>Exam                   </a:t>
            </a:r>
            <a:r>
              <a:rPr lang="en-US" altLang="zh-TW" sz="2800">
                <a:solidFill>
                  <a:srgbClr val="3366FF"/>
                </a:solidFill>
                <a:latin typeface="Times New Roman" panose="02020603050405020304" pitchFamily="18" charset="0"/>
              </a:rPr>
              <a:t>	</a:t>
            </a:r>
            <a:r>
              <a:rPr lang="en-US" altLang="zh-TW" sz="2800" dirty="0">
                <a:solidFill>
                  <a:srgbClr val="3366FF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800">
                <a:solidFill>
                  <a:srgbClr val="3366FF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800" dirty="0">
                <a:solidFill>
                  <a:srgbClr val="3366FF"/>
                </a:solidFill>
                <a:latin typeface="Times New Roman" panose="02020603050405020304" pitchFamily="18" charset="0"/>
              </a:rPr>
              <a:t>39%</a:t>
            </a:r>
            <a:endParaRPr lang="en-US" altLang="zh-TW" sz="2800" b="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endParaRPr lang="en-US" altLang="zh-TW" sz="2800" b="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endParaRPr lang="en-US" altLang="zh-TW" sz="2400" b="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26">
            <a:extLst>
              <a:ext uri="{FF2B5EF4-FFF2-40B4-BE49-F238E27FC236}">
                <a16:creationId xmlns:a16="http://schemas.microsoft.com/office/drawing/2014/main" id="{933B6319-DDA8-4C50-B000-5118443808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Project 1: Impressionist</a:t>
            </a:r>
          </a:p>
        </p:txBody>
      </p:sp>
      <p:pic>
        <p:nvPicPr>
          <p:cNvPr id="16387" name="Picture 1027" descr="C:\WINDOWS\Desktop\raptor.jpg">
            <a:hlinkClick r:id="rId2" action="ppaction://program"/>
            <a:extLst>
              <a:ext uri="{FF2B5EF4-FFF2-40B4-BE49-F238E27FC236}">
                <a16:creationId xmlns:a16="http://schemas.microsoft.com/office/drawing/2014/main" id="{2E92944E-0329-49C8-AAB1-B6378418EA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413" y="1981200"/>
            <a:ext cx="5360987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8" name="Rectangle 1028">
            <a:extLst>
              <a:ext uri="{FF2B5EF4-FFF2-40B4-BE49-F238E27FC236}">
                <a16:creationId xmlns:a16="http://schemas.microsoft.com/office/drawing/2014/main" id="{3CE5A93C-3E48-4981-8A82-8DCC6174B16F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r>
              <a:rPr lang="en-US" altLang="en-US" sz="2800"/>
              <a:t>image processing</a:t>
            </a:r>
          </a:p>
          <a:p>
            <a:r>
              <a:rPr lang="en-US" altLang="en-US" sz="2800"/>
              <a:t>alpha blending</a:t>
            </a:r>
          </a:p>
          <a:p>
            <a:r>
              <a:rPr lang="en-US" altLang="en-US" sz="2800"/>
              <a:t>color</a:t>
            </a:r>
          </a:p>
          <a:p>
            <a:r>
              <a:rPr lang="en-US" altLang="en-US" sz="2800"/>
              <a:t>basic OpenGL</a:t>
            </a:r>
          </a:p>
          <a:p>
            <a:r>
              <a:rPr lang="en-US" altLang="en-US" sz="2800"/>
              <a:t>basic FLTK (UI) programming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E40A8A34-EFA6-4399-9618-3A89545E8FE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Project 2: Modeler</a:t>
            </a:r>
          </a:p>
        </p:txBody>
      </p:sp>
      <p:pic>
        <p:nvPicPr>
          <p:cNvPr id="17411" name="Picture 3" descr="C:\WINDOWS\Desktop\dexterslab.jpg">
            <a:hlinkClick r:id="rId2" action="ppaction://program"/>
            <a:extLst>
              <a:ext uri="{FF2B5EF4-FFF2-40B4-BE49-F238E27FC236}">
                <a16:creationId xmlns:a16="http://schemas.microsoft.com/office/drawing/2014/main" id="{42FB2090-5357-41B8-9560-FD219F075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00" y="1905000"/>
            <a:ext cx="3086100" cy="378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2" name="Rectangle 4">
            <a:extLst>
              <a:ext uri="{FF2B5EF4-FFF2-40B4-BE49-F238E27FC236}">
                <a16:creationId xmlns:a16="http://schemas.microsoft.com/office/drawing/2014/main" id="{29B24EC3-FDD6-4B58-812C-4B34F6449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2950" y="1981200"/>
            <a:ext cx="413385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2800" b="0"/>
              <a:t>Rigid body transform (2D, 3D)</a:t>
            </a:r>
          </a:p>
          <a:p>
            <a:r>
              <a:rPr lang="en-US" altLang="en-US" sz="2800" b="0"/>
              <a:t>Hierarchical modeling</a:t>
            </a:r>
          </a:p>
          <a:p>
            <a:r>
              <a:rPr lang="en-US" altLang="en-US" sz="2800" b="0"/>
              <a:t>Build your model for the animator project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6AE5C7E-B9A3-4A0E-B2F9-DA78ACFE64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Project 3: Trace</a:t>
            </a:r>
          </a:p>
        </p:txBody>
      </p:sp>
      <p:pic>
        <p:nvPicPr>
          <p:cNvPr id="18435" name="Picture 3" descr="C:\WINDOWS\Desktop\cdtwigg.jpg">
            <a:hlinkClick r:id="rId2" action="ppaction://program"/>
            <a:extLst>
              <a:ext uri="{FF2B5EF4-FFF2-40B4-BE49-F238E27FC236}">
                <a16:creationId xmlns:a16="http://schemas.microsoft.com/office/drawing/2014/main" id="{7F4E6C69-0CA8-4F20-B826-C4CD1606E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3013" y="1928813"/>
            <a:ext cx="4014787" cy="401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4">
            <a:extLst>
              <a:ext uri="{FF2B5EF4-FFF2-40B4-BE49-F238E27FC236}">
                <a16:creationId xmlns:a16="http://schemas.microsoft.com/office/drawing/2014/main" id="{DADF47ED-8982-404E-A056-E6145BDF08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2950" y="1981200"/>
            <a:ext cx="413385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2800" b="0"/>
              <a:t>Hidden surface removal</a:t>
            </a:r>
          </a:p>
          <a:p>
            <a:r>
              <a:rPr lang="en-US" altLang="en-US" sz="2800" b="0"/>
              <a:t>Ray tracing</a:t>
            </a:r>
          </a:p>
          <a:p>
            <a:r>
              <a:rPr lang="en-US" altLang="en-US" sz="2800" b="0"/>
              <a:t>Shading model</a:t>
            </a:r>
          </a:p>
          <a:p>
            <a:r>
              <a:rPr lang="en-US" altLang="en-US" sz="2800" b="0"/>
              <a:t>Interpolative shading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2E3A3B7F-9C0B-4E83-8404-CBF2821E8E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Project 4: Animate</a:t>
            </a:r>
          </a:p>
        </p:txBody>
      </p:sp>
      <p:pic>
        <p:nvPicPr>
          <p:cNvPr id="19459" name="Picture 3" descr="C:\WINDOWS\Desktop\anim.jpg">
            <a:hlinkClick r:id="rId2" action="ppaction://program"/>
            <a:extLst>
              <a:ext uri="{FF2B5EF4-FFF2-40B4-BE49-F238E27FC236}">
                <a16:creationId xmlns:a16="http://schemas.microsoft.com/office/drawing/2014/main" id="{F9D88E12-EF01-4469-BD6E-54D7C3BD9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1752600"/>
            <a:ext cx="299720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0" name="Picture 4" descr="C:\WINDOWS\Desktop\anim.jpg">
            <a:hlinkClick r:id="rId4" action="ppaction://program"/>
            <a:extLst>
              <a:ext uri="{FF2B5EF4-FFF2-40B4-BE49-F238E27FC236}">
                <a16:creationId xmlns:a16="http://schemas.microsoft.com/office/drawing/2014/main" id="{B40FD34B-E4C7-4392-8E75-35D51D9FE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1752600"/>
            <a:ext cx="299720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1" name="Rectangle 5">
            <a:extLst>
              <a:ext uri="{FF2B5EF4-FFF2-40B4-BE49-F238E27FC236}">
                <a16:creationId xmlns:a16="http://schemas.microsoft.com/office/drawing/2014/main" id="{DE8B3560-9117-4344-AFD5-C3DED058A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981200"/>
            <a:ext cx="3200400" cy="259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2800" b="0"/>
              <a:t>Animate your hierarchical model</a:t>
            </a:r>
          </a:p>
          <a:p>
            <a:r>
              <a:rPr lang="en-US" altLang="en-US" sz="2800" b="0"/>
              <a:t>Parametric curves</a:t>
            </a:r>
          </a:p>
          <a:p>
            <a:r>
              <a:rPr lang="en-US" altLang="en-US" sz="2800" b="0"/>
              <a:t>Particle systems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196DB440-9CBC-472A-9DB1-11600ED1BA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 it takes to </a:t>
            </a:r>
            <a:r>
              <a:rPr lang="en-US" altLang="en-US">
                <a:solidFill>
                  <a:srgbClr val="339933"/>
                </a:solidFill>
              </a:rPr>
              <a:t>Pass</a:t>
            </a:r>
            <a:r>
              <a:rPr lang="en-US" altLang="en-US"/>
              <a:t> 4411?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4ED1E59E-52C4-402E-9035-FE3EA5AEFE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42950" y="1752600"/>
            <a:ext cx="8420100" cy="4114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800" dirty="0"/>
              <a:t>Score well in Impressionist and Modeler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Projects 1 and 2 are easier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Your projects satisfy the basic requirements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They account for ~30% of your grade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Skip the difficult Trace and Animator 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Homework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Help you prepare the final (1%)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Solution will be given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Final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Reasonable (20-45%)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86A6515A-9C6D-4823-8AEC-FA70DE9E76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it takes to get A- or above?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22A366D2-9E7C-4D6C-9DBB-5A49A2E9B8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Score well in all projects</a:t>
            </a:r>
          </a:p>
          <a:p>
            <a:pPr lvl="1"/>
            <a:r>
              <a:rPr lang="en-US" altLang="en-US" dirty="0"/>
              <a:t>Your projects satisfy the basic requirements</a:t>
            </a:r>
          </a:p>
          <a:p>
            <a:r>
              <a:rPr lang="en-US" altLang="en-US" dirty="0"/>
              <a:t>Homework</a:t>
            </a:r>
          </a:p>
          <a:p>
            <a:r>
              <a:rPr lang="en-US" altLang="en-US" dirty="0"/>
              <a:t>Do well in final (usually 25% similar to acceptance rate of CVPR)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6798EF32-B540-4471-A66B-C654899997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 it takes to get A+?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E0255C74-9DEB-46EA-BD72-872A3FCF36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Top of the class</a:t>
            </a:r>
          </a:p>
          <a:p>
            <a:pPr lvl="4">
              <a:buFontTx/>
              <a:buNone/>
            </a:pPr>
            <a:endParaRPr lang="en-US" altLang="en-US"/>
          </a:p>
          <a:p>
            <a:pPr lvl="4">
              <a:buFontTx/>
              <a:buNone/>
            </a:pPr>
            <a:r>
              <a:rPr lang="en-US" altLang="en-US"/>
              <a:t>                           or </a:t>
            </a:r>
          </a:p>
          <a:p>
            <a:pPr lvl="4">
              <a:buFontTx/>
              <a:buNone/>
            </a:pPr>
            <a:endParaRPr lang="en-US" altLang="en-US"/>
          </a:p>
          <a:p>
            <a:r>
              <a:rPr lang="en-US" altLang="en-US"/>
              <a:t>You are in the range of A- or A, and that your projects satisfy the basic requirements plus extras</a:t>
            </a:r>
          </a:p>
        </p:txBody>
      </p:sp>
      <p:grpSp>
        <p:nvGrpSpPr>
          <p:cNvPr id="22532" name="Group 8">
            <a:extLst>
              <a:ext uri="{FF2B5EF4-FFF2-40B4-BE49-F238E27FC236}">
                <a16:creationId xmlns:a16="http://schemas.microsoft.com/office/drawing/2014/main" id="{540408AA-F997-4DF3-80C0-F40A785C78B2}"/>
              </a:ext>
            </a:extLst>
          </p:cNvPr>
          <p:cNvGrpSpPr>
            <a:grpSpLocks/>
          </p:cNvGrpSpPr>
          <p:nvPr/>
        </p:nvGrpSpPr>
        <p:grpSpPr bwMode="auto">
          <a:xfrm>
            <a:off x="3276600" y="4972050"/>
            <a:ext cx="2362200" cy="685800"/>
            <a:chOff x="3744" y="3216"/>
            <a:chExt cx="1488" cy="432"/>
          </a:xfrm>
        </p:grpSpPr>
        <p:pic>
          <p:nvPicPr>
            <p:cNvPr id="22533" name="Picture 5" descr="C:\Documents and Settings\cktang\Desktop\whistle.gif">
              <a:extLst>
                <a:ext uri="{FF2B5EF4-FFF2-40B4-BE49-F238E27FC236}">
                  <a16:creationId xmlns:a16="http://schemas.microsoft.com/office/drawing/2014/main" id="{D5609295-B0BA-4D6E-B9F2-CD35D7AFE8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48" y="3216"/>
              <a:ext cx="384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534" name="Picture 6" descr="C:\Documents and Settings\cktang\Desktop\bell.gif">
              <a:extLst>
                <a:ext uri="{FF2B5EF4-FFF2-40B4-BE49-F238E27FC236}">
                  <a16:creationId xmlns:a16="http://schemas.microsoft.com/office/drawing/2014/main" id="{6435EDD3-C528-4024-89CF-2520338910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4" y="3264"/>
              <a:ext cx="384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535" name="Picture 7" descr="C:\Documents and Settings\cktang\Desktop\bell_whistle.gif">
              <a:extLst>
                <a:ext uri="{FF2B5EF4-FFF2-40B4-BE49-F238E27FC236}">
                  <a16:creationId xmlns:a16="http://schemas.microsoft.com/office/drawing/2014/main" id="{6775F5FE-061A-4E55-94F1-83A8FC6B82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25" y="3282"/>
              <a:ext cx="509" cy="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01B98D6A-E9C6-48FB-B80F-834C7229CC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533400"/>
            <a:ext cx="8610600" cy="6002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381000" indent="-3810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TW" u="sng">
                <a:latin typeface="Times New Roman" panose="02020603050405020304" pitchFamily="18" charset="0"/>
              </a:rPr>
              <a:t>Remarks</a:t>
            </a:r>
            <a:endParaRPr lang="en-US" altLang="zh-TW">
              <a:latin typeface="Times New Roman" panose="02020603050405020304" pitchFamily="18" charset="0"/>
            </a:endParaRPr>
          </a:p>
          <a:p>
            <a:pPr>
              <a:spcBef>
                <a:spcPts val="1200"/>
              </a:spcBef>
              <a:buFontTx/>
              <a:buNone/>
            </a:pPr>
            <a:r>
              <a:rPr lang="en-US" altLang="zh-TW" sz="2400" b="0">
                <a:latin typeface="Times New Roman" panose="02020603050405020304" pitchFamily="18" charset="0"/>
              </a:rPr>
              <a:t>1.  CS 4411 requires knowledge in </a:t>
            </a:r>
            <a:r>
              <a:rPr lang="en-US" altLang="zh-TW" sz="2400">
                <a:latin typeface="Times New Roman" panose="02020603050405020304" pitchFamily="18" charset="0"/>
              </a:rPr>
              <a:t>C or C++</a:t>
            </a:r>
            <a:r>
              <a:rPr lang="en-US" altLang="zh-TW" sz="2400" b="0">
                <a:latin typeface="Times New Roman" panose="02020603050405020304" pitchFamily="18" charset="0"/>
              </a:rPr>
              <a:t> and </a:t>
            </a:r>
            <a:r>
              <a:rPr lang="en-US" altLang="zh-TW" sz="2400">
                <a:latin typeface="Times New Roman" panose="02020603050405020304" pitchFamily="18" charset="0"/>
              </a:rPr>
              <a:t>OpenGL</a:t>
            </a:r>
            <a:r>
              <a:rPr lang="en-US" altLang="zh-TW" sz="2400" b="0">
                <a:latin typeface="Times New Roman" panose="02020603050405020304" pitchFamily="18" charset="0"/>
              </a:rPr>
              <a:t> programming. It will take a lot of your time, but it is a very useful course.</a:t>
            </a:r>
          </a:p>
          <a:p>
            <a:pPr>
              <a:spcBef>
                <a:spcPts val="1200"/>
              </a:spcBef>
              <a:buFontTx/>
              <a:buNone/>
            </a:pPr>
            <a:r>
              <a:rPr lang="en-US" altLang="zh-TW" sz="2400" b="0">
                <a:latin typeface="Times New Roman" panose="02020603050405020304" pitchFamily="18" charset="0"/>
              </a:rPr>
              <a:t>	Basic OpenGL will be covered in the project help session. But the best way to learn is by studying examples and working on the projects.</a:t>
            </a:r>
          </a:p>
          <a:p>
            <a:pPr>
              <a:spcBef>
                <a:spcPts val="1200"/>
              </a:spcBef>
              <a:buFontTx/>
              <a:buNone/>
            </a:pPr>
            <a:r>
              <a:rPr lang="en-US" altLang="zh-TW" sz="2400" b="0">
                <a:latin typeface="Times New Roman" panose="02020603050405020304" pitchFamily="18" charset="0"/>
              </a:rPr>
              <a:t>2.  All projects are to be completed in a group </a:t>
            </a:r>
            <a:r>
              <a:rPr lang="en-US" altLang="zh-TW" sz="2400">
                <a:latin typeface="Times New Roman" panose="02020603050405020304" pitchFamily="18" charset="0"/>
              </a:rPr>
              <a:t>up to 2 students</a:t>
            </a:r>
            <a:r>
              <a:rPr lang="en-US" altLang="zh-TW" sz="2400" b="0">
                <a:latin typeface="Times New Roman" panose="02020603050405020304" pitchFamily="18" charset="0"/>
              </a:rPr>
              <a:t>. Your group is given a total of </a:t>
            </a:r>
            <a:r>
              <a:rPr lang="en-US" altLang="zh-TW" sz="2400">
                <a:latin typeface="Times New Roman" panose="02020603050405020304" pitchFamily="18" charset="0"/>
              </a:rPr>
              <a:t>8 late days credit </a:t>
            </a:r>
            <a:r>
              <a:rPr lang="en-US" altLang="zh-TW" sz="2400" b="0">
                <a:latin typeface="Times New Roman" panose="02020603050405020304" pitchFamily="18" charset="0"/>
              </a:rPr>
              <a:t>that can be used in any project. However, </a:t>
            </a:r>
            <a:r>
              <a:rPr lang="en-US" altLang="zh-TW" sz="2400">
                <a:latin typeface="Times New Roman" panose="02020603050405020304" pitchFamily="18" charset="0"/>
              </a:rPr>
              <a:t>no bonus will be counted</a:t>
            </a:r>
            <a:r>
              <a:rPr lang="en-US" altLang="zh-TW" sz="2400" b="0">
                <a:latin typeface="Times New Roman" panose="02020603050405020304" pitchFamily="18" charset="0"/>
              </a:rPr>
              <a:t> </a:t>
            </a:r>
            <a:r>
              <a:rPr lang="en-US" altLang="zh-TW" sz="2400">
                <a:latin typeface="Times New Roman" panose="02020603050405020304" pitchFamily="18" charset="0"/>
              </a:rPr>
              <a:t>if your project is late</a:t>
            </a:r>
            <a:r>
              <a:rPr lang="en-US" altLang="zh-TW" sz="2400" b="0">
                <a:latin typeface="Times New Roman" panose="02020603050405020304" pitchFamily="18" charset="0"/>
              </a:rPr>
              <a:t>, regardless your late days credit.</a:t>
            </a:r>
          </a:p>
          <a:p>
            <a:pPr>
              <a:spcBef>
                <a:spcPts val="1200"/>
              </a:spcBef>
              <a:buFontTx/>
              <a:buNone/>
            </a:pPr>
            <a:r>
              <a:rPr lang="en-US" altLang="zh-TW" sz="2400" b="0">
                <a:latin typeface="Times New Roman" panose="02020603050405020304" pitchFamily="18" charset="0"/>
              </a:rPr>
              <a:t>3. Absolutely no sharing or copying of code among groups!! Offender will be given a failure grade and the case will be reported to his/her major department.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3">
            <a:extLst>
              <a:ext uri="{FF2B5EF4-FFF2-40B4-BE49-F238E27FC236}">
                <a16:creationId xmlns:a16="http://schemas.microsoft.com/office/drawing/2014/main" id="{A37A0CEF-3FB3-4028-835F-6799AEAC28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533400"/>
            <a:ext cx="8915400" cy="44473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37" rIns="91437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523875" indent="-1778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366838" indent="-2809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ts val="4813"/>
              </a:spcBef>
              <a:buFontTx/>
              <a:buNone/>
            </a:pPr>
            <a:r>
              <a:rPr lang="en-US" altLang="zh-TW" sz="2800" u="sng" dirty="0">
                <a:latin typeface="Times New Roman" panose="02020603050405020304" pitchFamily="18" charset="0"/>
              </a:rPr>
              <a:t>CS 4411/341 Computer Graphics</a:t>
            </a:r>
          </a:p>
          <a:p>
            <a:pPr>
              <a:spcBef>
                <a:spcPts val="1813"/>
              </a:spcBef>
              <a:buFontTx/>
              <a:buNone/>
            </a:pPr>
            <a:endParaRPr lang="en-US" altLang="zh-TW" sz="240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400" dirty="0">
                <a:latin typeface="Times New Roman" panose="02020603050405020304" pitchFamily="18" charset="0"/>
              </a:rPr>
              <a:t>Instructor:  Chi Keung “C. K.” TANG (</a:t>
            </a:r>
            <a:r>
              <a:rPr lang="en-US" altLang="zh-TW" sz="2400" dirty="0" err="1">
                <a:latin typeface="Times New Roman" panose="02020603050405020304" pitchFamily="18" charset="0"/>
              </a:rPr>
              <a:t>cktang@cs</a:t>
            </a:r>
            <a:r>
              <a:rPr lang="en-US" altLang="zh-TW" sz="2400" dirty="0">
                <a:latin typeface="Times New Roman" panose="02020603050405020304" pitchFamily="18" charset="0"/>
              </a:rPr>
              <a:t>)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400" dirty="0">
                <a:latin typeface="Times New Roman" panose="02020603050405020304" pitchFamily="18" charset="0"/>
              </a:rPr>
              <a:t>	Office: </a:t>
            </a:r>
            <a:r>
              <a:rPr lang="en-US" altLang="zh-TW" sz="2400" b="0" dirty="0">
                <a:latin typeface="Times New Roman" panose="02020603050405020304" pitchFamily="18" charset="0"/>
              </a:rPr>
              <a:t>3538 (via lift 27-28)</a:t>
            </a:r>
            <a:endParaRPr lang="en-US" altLang="zh-TW" sz="240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400" dirty="0">
                <a:latin typeface="Times New Roman" panose="02020603050405020304" pitchFamily="18" charset="0"/>
              </a:rPr>
              <a:t>	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400" dirty="0">
                <a:latin typeface="Times New Roman" panose="02020603050405020304" pitchFamily="18" charset="0"/>
              </a:rPr>
              <a:t>Teaching Assistants: 	</a:t>
            </a:r>
          </a:p>
          <a:p>
            <a:pPr>
              <a:spcBef>
                <a:spcPct val="0"/>
              </a:spcBef>
              <a:buNone/>
            </a:pPr>
            <a:r>
              <a:rPr lang="en-US" altLang="zh-TW" sz="2400" dirty="0">
                <a:latin typeface="Times New Roman" panose="02020603050405020304" pitchFamily="18" charset="0"/>
              </a:rPr>
              <a:t>YE, </a:t>
            </a:r>
            <a:r>
              <a:rPr lang="en-US" altLang="zh-TW" sz="2400" dirty="0" err="1">
                <a:latin typeface="Times New Roman" panose="02020603050405020304" pitchFamily="18" charset="0"/>
              </a:rPr>
              <a:t>Hanrong</a:t>
            </a:r>
            <a:r>
              <a:rPr lang="en-US" altLang="zh-TW" sz="2400" dirty="0">
                <a:latin typeface="Times New Roman" panose="02020603050405020304" pitchFamily="18" charset="0"/>
              </a:rPr>
              <a:t> hyeae@connect.ust.hk</a:t>
            </a:r>
          </a:p>
          <a:p>
            <a:pPr>
              <a:spcBef>
                <a:spcPct val="0"/>
              </a:spcBef>
              <a:buNone/>
            </a:pPr>
            <a:r>
              <a:rPr lang="en-US" altLang="zh-TW" sz="2400" dirty="0">
                <a:latin typeface="Times New Roman" panose="02020603050405020304" pitchFamily="18" charset="0"/>
              </a:rPr>
              <a:t>KIM, </a:t>
            </a:r>
            <a:r>
              <a:rPr lang="en-US" altLang="zh-TW" sz="2400" dirty="0" err="1">
                <a:latin typeface="Times New Roman" panose="02020603050405020304" pitchFamily="18" charset="0"/>
              </a:rPr>
              <a:t>Jaeyeon</a:t>
            </a:r>
            <a:r>
              <a:rPr lang="en-US" altLang="zh-TW" sz="2400" dirty="0">
                <a:latin typeface="Times New Roman" panose="02020603050405020304" pitchFamily="18" charset="0"/>
              </a:rPr>
              <a:t> jkimbi@connect.ust.hk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zh-TW" sz="2400" dirty="0">
                <a:latin typeface="Times New Roman" panose="02020603050405020304" pitchFamily="18" charset="0"/>
              </a:rPr>
              <a:t>WAN, </a:t>
            </a:r>
            <a:r>
              <a:rPr lang="en-US" altLang="zh-TW" sz="2400" dirty="0" err="1">
                <a:latin typeface="Times New Roman" panose="02020603050405020304" pitchFamily="18" charset="0"/>
              </a:rPr>
              <a:t>Ruosi</a:t>
            </a:r>
            <a:r>
              <a:rPr lang="en-US" altLang="zh-TW" sz="2400" dirty="0">
                <a:latin typeface="Times New Roman" panose="02020603050405020304" pitchFamily="18" charset="0"/>
              </a:rPr>
              <a:t> rwanae@connect.ust.hk</a:t>
            </a:r>
            <a:r>
              <a:rPr lang="en-US" altLang="en-US" sz="2400" b="0" dirty="0">
                <a:latin typeface="Times New Roman" panose="02020603050405020304" pitchFamily="18" charset="0"/>
              </a:rPr>
              <a:t>		</a:t>
            </a:r>
            <a:r>
              <a:rPr lang="en-US" altLang="en-US" sz="2400" dirty="0">
                <a:latin typeface="Times New Roman" panose="02020603050405020304" pitchFamily="18" charset="0"/>
              </a:rPr>
              <a:t> </a:t>
            </a:r>
            <a:endParaRPr lang="en-US" altLang="en-US" sz="2400" b="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dirty="0"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Times New Roman" panose="02020603050405020304" pitchFamily="18" charset="0"/>
              </a:rPr>
              <a:t>	</a:t>
            </a:r>
            <a:endParaRPr lang="en-US" altLang="zh-TW" sz="2400" b="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Box 2">
            <a:extLst>
              <a:ext uri="{FF2B5EF4-FFF2-40B4-BE49-F238E27FC236}">
                <a16:creationId xmlns:a16="http://schemas.microsoft.com/office/drawing/2014/main" id="{A50B7A2B-54AD-4F29-BA2F-051E791374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533400"/>
            <a:ext cx="7924800" cy="41242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37" rIns="91437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523875" indent="-1778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366838" indent="-280988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ts val="4813"/>
              </a:spcBef>
              <a:buFontTx/>
              <a:buNone/>
            </a:pPr>
            <a:r>
              <a:rPr lang="en-US" altLang="zh-TW" sz="2800" u="sng" dirty="0">
                <a:latin typeface="Times New Roman" panose="02020603050405020304" pitchFamily="18" charset="0"/>
              </a:rPr>
              <a:t>CS 4411/341 Resources</a:t>
            </a:r>
          </a:p>
          <a:p>
            <a:pPr>
              <a:spcBef>
                <a:spcPts val="1813"/>
              </a:spcBef>
              <a:buFontTx/>
              <a:buNone/>
            </a:pPr>
            <a:endParaRPr lang="en-US" altLang="zh-TW" sz="2400" b="0" dirty="0">
              <a:latin typeface="Times New Roman" panose="02020603050405020304" pitchFamily="18" charset="0"/>
            </a:endParaRPr>
          </a:p>
          <a:p>
            <a:pPr>
              <a:spcBef>
                <a:spcPts val="1813"/>
              </a:spcBef>
              <a:buFontTx/>
              <a:buNone/>
            </a:pPr>
            <a:r>
              <a:rPr lang="en-US" altLang="zh-TW" sz="2400" b="0" dirty="0">
                <a:latin typeface="Times New Roman" panose="02020603050405020304" pitchFamily="18" charset="0"/>
              </a:rPr>
              <a:t>Homepage:  	</a:t>
            </a:r>
            <a:r>
              <a:rPr lang="en-US" altLang="zh-TW" sz="2400" dirty="0">
                <a:latin typeface="Times New Roman" panose="02020603050405020304" pitchFamily="18" charset="0"/>
              </a:rPr>
              <a:t>http://course.cs.ust.hk/comp4411</a:t>
            </a:r>
          </a:p>
          <a:p>
            <a:pPr>
              <a:spcBef>
                <a:spcPts val="1813"/>
              </a:spcBef>
              <a:buFontTx/>
              <a:buNone/>
            </a:pPr>
            <a:r>
              <a:rPr lang="en-US" altLang="zh-TW" sz="2400" b="0" dirty="0">
                <a:latin typeface="Times New Roman" panose="02020603050405020304" pitchFamily="18" charset="0"/>
              </a:rPr>
              <a:t>Use your CSD username/password to logon</a:t>
            </a:r>
          </a:p>
          <a:p>
            <a:pPr>
              <a:spcBef>
                <a:spcPts val="1813"/>
              </a:spcBef>
              <a:buFontTx/>
              <a:buNone/>
            </a:pPr>
            <a:r>
              <a:rPr lang="en-US" altLang="zh-TW" sz="2400" b="0" dirty="0">
                <a:latin typeface="Times New Roman" panose="02020603050405020304" pitchFamily="18" charset="0"/>
              </a:rPr>
              <a:t>If you have not registered, logon using </a:t>
            </a:r>
            <a:r>
              <a:rPr lang="en-US" altLang="zh-TW" sz="2400" dirty="0" err="1">
                <a:latin typeface="Times New Roman" panose="02020603050405020304" pitchFamily="18" charset="0"/>
              </a:rPr>
              <a:t>guestcv</a:t>
            </a:r>
            <a:r>
              <a:rPr lang="en-US" altLang="zh-TW" sz="2400" dirty="0">
                <a:latin typeface="Times New Roman" panose="02020603050405020304" pitchFamily="18" charset="0"/>
              </a:rPr>
              <a:t>/CsCvstu18</a:t>
            </a:r>
          </a:p>
          <a:p>
            <a:pPr>
              <a:spcBef>
                <a:spcPts val="1813"/>
              </a:spcBef>
              <a:buFontTx/>
              <a:buNone/>
            </a:pPr>
            <a:r>
              <a:rPr lang="en-US" altLang="zh-TW" sz="2400" b="0" dirty="0">
                <a:latin typeface="Times New Roman" panose="02020603050405020304" pitchFamily="18" charset="0"/>
              </a:rPr>
              <a:t>Please check this course homepage frequently.</a:t>
            </a:r>
          </a:p>
          <a:p>
            <a:pPr>
              <a:spcBef>
                <a:spcPts val="1813"/>
              </a:spcBef>
              <a:buFontTx/>
              <a:buNone/>
            </a:pPr>
            <a:endParaRPr lang="en-US" altLang="zh-TW" sz="2400" b="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A647B758-62F5-4917-ACC0-9E721DB20C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What is Computer Graphics?</a:t>
            </a:r>
          </a:p>
        </p:txBody>
      </p:sp>
      <p:sp>
        <p:nvSpPr>
          <p:cNvPr id="322563" name="AutoShape 3">
            <a:extLst>
              <a:ext uri="{FF2B5EF4-FFF2-40B4-BE49-F238E27FC236}">
                <a16:creationId xmlns:a16="http://schemas.microsoft.com/office/drawing/2014/main" id="{80D81E3B-C070-4378-AD2C-AE1E743D75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0063" y="3862388"/>
            <a:ext cx="660400" cy="304800"/>
          </a:xfrm>
          <a:prstGeom prst="leftArrow">
            <a:avLst>
              <a:gd name="adj1" fmla="val 50000"/>
              <a:gd name="adj2" fmla="val 54167"/>
            </a:avLst>
          </a:prstGeom>
          <a:gradFill rotWithShape="0">
            <a:gsLst>
              <a:gs pos="0">
                <a:srgbClr val="FF5050"/>
              </a:gs>
              <a:gs pos="100000">
                <a:srgbClr val="762525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ts val="1813"/>
              </a:spcBef>
              <a:buFontTx/>
              <a:buNone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grpSp>
        <p:nvGrpSpPr>
          <p:cNvPr id="322564" name="Group 4">
            <a:extLst>
              <a:ext uri="{FF2B5EF4-FFF2-40B4-BE49-F238E27FC236}">
                <a16:creationId xmlns:a16="http://schemas.microsoft.com/office/drawing/2014/main" id="{6B4C1DEE-DE32-461F-8657-F1EC9C6C137A}"/>
              </a:ext>
            </a:extLst>
          </p:cNvPr>
          <p:cNvGrpSpPr>
            <a:grpSpLocks/>
          </p:cNvGrpSpPr>
          <p:nvPr/>
        </p:nvGrpSpPr>
        <p:grpSpPr bwMode="auto">
          <a:xfrm>
            <a:off x="819150" y="3248025"/>
            <a:ext cx="2105025" cy="2058988"/>
            <a:chOff x="476" y="2046"/>
            <a:chExt cx="1224" cy="1297"/>
          </a:xfrm>
        </p:grpSpPr>
        <p:sp>
          <p:nvSpPr>
            <p:cNvPr id="7194" name="AutoShape 5">
              <a:extLst>
                <a:ext uri="{FF2B5EF4-FFF2-40B4-BE49-F238E27FC236}">
                  <a16:creationId xmlns:a16="http://schemas.microsoft.com/office/drawing/2014/main" id="{19725DA8-F894-4BBD-97CB-49E27D0BF6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6" y="2046"/>
              <a:ext cx="1224" cy="949"/>
            </a:xfrm>
            <a:prstGeom prst="flowChartAlternateProcess">
              <a:avLst/>
            </a:prstGeom>
            <a:noFill/>
            <a:ln w="28575">
              <a:solidFill>
                <a:srgbClr val="33CC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195" name="Rectangle 6">
              <a:extLst>
                <a:ext uri="{FF2B5EF4-FFF2-40B4-BE49-F238E27FC236}">
                  <a16:creationId xmlns:a16="http://schemas.microsoft.com/office/drawing/2014/main" id="{C188595B-1237-4BFA-A960-4AC93902BE1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2" y="2450"/>
              <a:ext cx="52" cy="445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effectLst/>
            <a:scene3d>
              <a:camera prst="legacyObliqueTopLeft">
                <a:rot lat="0" lon="3300000" rev="0"/>
              </a:camera>
              <a:lightRig rig="legacyFlat3" dir="t"/>
            </a:scene3d>
            <a:sp3d extrusionH="176200" prstMaterial="legacyMatt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196" name="Rectangle 7">
              <a:extLst>
                <a:ext uri="{FF2B5EF4-FFF2-40B4-BE49-F238E27FC236}">
                  <a16:creationId xmlns:a16="http://schemas.microsoft.com/office/drawing/2014/main" id="{6089D38F-3E24-4D3B-9414-4DDA1AA3F27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100" y="2217"/>
              <a:ext cx="52" cy="445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effectLst/>
            <a:scene3d>
              <a:camera prst="legacyObliqueTopLeft">
                <a:rot lat="0" lon="3300000" rev="0"/>
              </a:camera>
              <a:lightRig rig="legacyFlat3" dir="t"/>
            </a:scene3d>
            <a:sp3d extrusionH="176200" prstMaterial="legacyMatt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197" name="Rectangle 8">
              <a:extLst>
                <a:ext uri="{FF2B5EF4-FFF2-40B4-BE49-F238E27FC236}">
                  <a16:creationId xmlns:a16="http://schemas.microsoft.com/office/drawing/2014/main" id="{49FDD69C-2E40-4AA4-AB8E-835350446C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" y="2459"/>
              <a:ext cx="47" cy="368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effectLst/>
            <a:scene3d>
              <a:camera prst="legacyObliqueTopLeft">
                <a:rot lat="0" lon="3300000" rev="0"/>
              </a:camera>
              <a:lightRig rig="legacyFlat3" dir="t"/>
            </a:scene3d>
            <a:sp3d extrusionH="176200" prstMaterial="legacyMatt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198" name="Rectangle 9">
              <a:extLst>
                <a:ext uri="{FF2B5EF4-FFF2-40B4-BE49-F238E27FC236}">
                  <a16:creationId xmlns:a16="http://schemas.microsoft.com/office/drawing/2014/main" id="{0EFFABD4-285F-4223-9A24-44336E4A4D0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373" y="2327"/>
              <a:ext cx="52" cy="445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effectLst/>
            <a:scene3d>
              <a:camera prst="legacyObliqueTopLeft">
                <a:rot lat="0" lon="3300000" rev="0"/>
              </a:camera>
              <a:lightRig rig="legacyFlat3" dir="t"/>
            </a:scene3d>
            <a:sp3d extrusionH="176200" prstMaterial="legacyMatt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199" name="Rectangle 10">
              <a:extLst>
                <a:ext uri="{FF2B5EF4-FFF2-40B4-BE49-F238E27FC236}">
                  <a16:creationId xmlns:a16="http://schemas.microsoft.com/office/drawing/2014/main" id="{F58D8370-6795-4392-96D5-AC08706DE87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76" y="2399"/>
              <a:ext cx="328" cy="192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effectLst/>
            <a:scene3d>
              <a:camera prst="legacyObliqueTopLeft">
                <a:rot lat="0" lon="3300000" rev="0"/>
              </a:camera>
              <a:lightRig rig="legacyFlat3" dir="t"/>
            </a:scene3d>
            <a:sp3d extrusionH="1243000" prstMaterial="legacyMatt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200" name="Oval 11">
              <a:extLst>
                <a:ext uri="{FF2B5EF4-FFF2-40B4-BE49-F238E27FC236}">
                  <a16:creationId xmlns:a16="http://schemas.microsoft.com/office/drawing/2014/main" id="{6DFDADBE-C8B2-4DCE-8576-2DF03F8C11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" y="2188"/>
              <a:ext cx="235" cy="227"/>
            </a:xfrm>
            <a:prstGeom prst="ellipse">
              <a:avLst/>
            </a:prstGeom>
            <a:solidFill>
              <a:schemeClr val="accent1"/>
            </a:solidFill>
            <a:ln w="9525">
              <a:round/>
              <a:headEnd/>
              <a:tailEnd/>
            </a:ln>
            <a:effectLst/>
            <a:scene3d>
              <a:camera prst="legacyObliqueTopRight">
                <a:rot lat="21299973" lon="899994" rev="0"/>
              </a:camera>
              <a:lightRig rig="legacyFlat3" dir="b"/>
            </a:scene3d>
            <a:sp3d extrusionH="227000" prstMaterial="legacyMatt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201" name="Text Box 12">
              <a:extLst>
                <a:ext uri="{FF2B5EF4-FFF2-40B4-BE49-F238E27FC236}">
                  <a16:creationId xmlns:a16="http://schemas.microsoft.com/office/drawing/2014/main" id="{FA509E55-35F6-4978-953C-2E39046CC2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8" y="3055"/>
              <a:ext cx="677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US" altLang="en-US" sz="2400">
                  <a:solidFill>
                    <a:schemeClr val="accent1"/>
                  </a:solidFill>
                  <a:latin typeface="Times New Roman" panose="02020603050405020304" pitchFamily="18" charset="0"/>
                </a:rPr>
                <a:t>Image</a:t>
              </a:r>
              <a:endParaRPr lang="en-US" altLang="en-US" sz="2400" b="0">
                <a:latin typeface="Times New Roman" panose="02020603050405020304" pitchFamily="18" charset="0"/>
              </a:endParaRPr>
            </a:p>
          </p:txBody>
        </p:sp>
      </p:grpSp>
      <p:sp>
        <p:nvSpPr>
          <p:cNvPr id="322573" name="AutoShape 13">
            <a:extLst>
              <a:ext uri="{FF2B5EF4-FFF2-40B4-BE49-F238E27FC236}">
                <a16:creationId xmlns:a16="http://schemas.microsoft.com/office/drawing/2014/main" id="{4960D604-DD22-4B6A-8FF2-6B0D9DD49D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4100" y="1798638"/>
            <a:ext cx="325438" cy="265112"/>
          </a:xfrm>
          <a:prstGeom prst="irregularSeal1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ts val="1813"/>
              </a:spcBef>
              <a:buFontTx/>
              <a:buNone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grpSp>
        <p:nvGrpSpPr>
          <p:cNvPr id="322574" name="Group 14">
            <a:extLst>
              <a:ext uri="{FF2B5EF4-FFF2-40B4-BE49-F238E27FC236}">
                <a16:creationId xmlns:a16="http://schemas.microsoft.com/office/drawing/2014/main" id="{4288F601-F452-464F-8338-2931BB12AB41}"/>
              </a:ext>
            </a:extLst>
          </p:cNvPr>
          <p:cNvGrpSpPr>
            <a:grpSpLocks/>
          </p:cNvGrpSpPr>
          <p:nvPr/>
        </p:nvGrpSpPr>
        <p:grpSpPr bwMode="auto">
          <a:xfrm>
            <a:off x="3797300" y="2346325"/>
            <a:ext cx="2797175" cy="3667125"/>
            <a:chOff x="2208" y="1478"/>
            <a:chExt cx="1626" cy="2310"/>
          </a:xfrm>
        </p:grpSpPr>
        <p:sp>
          <p:nvSpPr>
            <p:cNvPr id="7185" name="Text Box 15">
              <a:extLst>
                <a:ext uri="{FF2B5EF4-FFF2-40B4-BE49-F238E27FC236}">
                  <a16:creationId xmlns:a16="http://schemas.microsoft.com/office/drawing/2014/main" id="{518723AE-F2DE-4E5C-9757-2C15BD0CC6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34" y="3500"/>
              <a:ext cx="160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US" altLang="en-US" sz="2400">
                  <a:solidFill>
                    <a:schemeClr val="tx2"/>
                  </a:solidFill>
                  <a:latin typeface="Times New Roman" panose="02020603050405020304" pitchFamily="18" charset="0"/>
                </a:rPr>
                <a:t>Synthetic Camera</a:t>
              </a: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186" name="Line 16">
              <a:extLst>
                <a:ext uri="{FF2B5EF4-FFF2-40B4-BE49-F238E27FC236}">
                  <a16:creationId xmlns:a16="http://schemas.microsoft.com/office/drawing/2014/main" id="{CF267743-66D0-46D3-A971-6F072B81C1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80" y="1478"/>
              <a:ext cx="649" cy="154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HK"/>
            </a:p>
          </p:txBody>
        </p:sp>
        <p:sp>
          <p:nvSpPr>
            <p:cNvPr id="7187" name="Line 17">
              <a:extLst>
                <a:ext uri="{FF2B5EF4-FFF2-40B4-BE49-F238E27FC236}">
                  <a16:creationId xmlns:a16="http://schemas.microsoft.com/office/drawing/2014/main" id="{01731175-389D-46CA-9359-2CA8773994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" y="1478"/>
              <a:ext cx="0" cy="1978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HK"/>
            </a:p>
          </p:txBody>
        </p:sp>
        <p:sp>
          <p:nvSpPr>
            <p:cNvPr id="7188" name="Line 18">
              <a:extLst>
                <a:ext uri="{FF2B5EF4-FFF2-40B4-BE49-F238E27FC236}">
                  <a16:creationId xmlns:a16="http://schemas.microsoft.com/office/drawing/2014/main" id="{63AF217A-BC4E-48D4-B4A0-56B48C4391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880" y="3360"/>
              <a:ext cx="672" cy="96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HK"/>
            </a:p>
          </p:txBody>
        </p:sp>
        <p:sp>
          <p:nvSpPr>
            <p:cNvPr id="7189" name="Line 19">
              <a:extLst>
                <a:ext uri="{FF2B5EF4-FFF2-40B4-BE49-F238E27FC236}">
                  <a16:creationId xmlns:a16="http://schemas.microsoft.com/office/drawing/2014/main" id="{B395200A-FBAE-463B-A259-BC04A27E684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80" y="1632"/>
              <a:ext cx="0" cy="1728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HK"/>
            </a:p>
          </p:txBody>
        </p:sp>
        <p:sp>
          <p:nvSpPr>
            <p:cNvPr id="7190" name="Line 20">
              <a:extLst>
                <a:ext uri="{FF2B5EF4-FFF2-40B4-BE49-F238E27FC236}">
                  <a16:creationId xmlns:a16="http://schemas.microsoft.com/office/drawing/2014/main" id="{2355C8E9-EA06-4FF3-B4FA-CF0BC7F63C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8" y="1478"/>
              <a:ext cx="1344" cy="1066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HK"/>
            </a:p>
          </p:txBody>
        </p:sp>
        <p:sp>
          <p:nvSpPr>
            <p:cNvPr id="7191" name="Line 21">
              <a:extLst>
                <a:ext uri="{FF2B5EF4-FFF2-40B4-BE49-F238E27FC236}">
                  <a16:creationId xmlns:a16="http://schemas.microsoft.com/office/drawing/2014/main" id="{27085501-AA9F-4AB0-8282-0D6D1448EF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2544"/>
              <a:ext cx="1344" cy="912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HK"/>
            </a:p>
          </p:txBody>
        </p:sp>
        <p:sp>
          <p:nvSpPr>
            <p:cNvPr id="7192" name="Line 22">
              <a:extLst>
                <a:ext uri="{FF2B5EF4-FFF2-40B4-BE49-F238E27FC236}">
                  <a16:creationId xmlns:a16="http://schemas.microsoft.com/office/drawing/2014/main" id="{11008F9B-55EE-4310-AE1E-40A56FEAF4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8" y="2544"/>
              <a:ext cx="672" cy="816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HK"/>
            </a:p>
          </p:txBody>
        </p:sp>
        <p:sp>
          <p:nvSpPr>
            <p:cNvPr id="7193" name="Line 23">
              <a:extLst>
                <a:ext uri="{FF2B5EF4-FFF2-40B4-BE49-F238E27FC236}">
                  <a16:creationId xmlns:a16="http://schemas.microsoft.com/office/drawing/2014/main" id="{1BC512A2-B295-4ED5-A782-C6AC44AEF9B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8" y="1632"/>
              <a:ext cx="672" cy="912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HK"/>
            </a:p>
          </p:txBody>
        </p:sp>
      </p:grpSp>
      <p:sp>
        <p:nvSpPr>
          <p:cNvPr id="322584" name="Line 24">
            <a:extLst>
              <a:ext uri="{FF2B5EF4-FFF2-40B4-BE49-F238E27FC236}">
                <a16:creationId xmlns:a16="http://schemas.microsoft.com/office/drawing/2014/main" id="{C4730E83-7151-4F5E-A011-B135557A0844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0800" y="2133600"/>
            <a:ext cx="652463" cy="1147763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HK"/>
          </a:p>
        </p:txBody>
      </p:sp>
      <p:sp>
        <p:nvSpPr>
          <p:cNvPr id="322585" name="Line 25">
            <a:extLst>
              <a:ext uri="{FF2B5EF4-FFF2-40B4-BE49-F238E27FC236}">
                <a16:creationId xmlns:a16="http://schemas.microsoft.com/office/drawing/2014/main" id="{35A708E1-A4B9-424F-AF8E-8C841394A9D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917950" y="3281363"/>
            <a:ext cx="3154363" cy="739775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HK"/>
          </a:p>
        </p:txBody>
      </p:sp>
      <p:grpSp>
        <p:nvGrpSpPr>
          <p:cNvPr id="322586" name="Group 26">
            <a:extLst>
              <a:ext uri="{FF2B5EF4-FFF2-40B4-BE49-F238E27FC236}">
                <a16:creationId xmlns:a16="http://schemas.microsoft.com/office/drawing/2014/main" id="{6D959032-760C-4B8A-BEA5-D07E2E2310A5}"/>
              </a:ext>
            </a:extLst>
          </p:cNvPr>
          <p:cNvGrpSpPr>
            <a:grpSpLocks/>
          </p:cNvGrpSpPr>
          <p:nvPr/>
        </p:nvGrpSpPr>
        <p:grpSpPr bwMode="auto">
          <a:xfrm>
            <a:off x="6373813" y="2697163"/>
            <a:ext cx="2533650" cy="2520950"/>
            <a:chOff x="3706" y="1699"/>
            <a:chExt cx="1473" cy="1588"/>
          </a:xfrm>
        </p:grpSpPr>
        <p:sp>
          <p:nvSpPr>
            <p:cNvPr id="7178" name="Rectangle 27">
              <a:extLst>
                <a:ext uri="{FF2B5EF4-FFF2-40B4-BE49-F238E27FC236}">
                  <a16:creationId xmlns:a16="http://schemas.microsoft.com/office/drawing/2014/main" id="{073EE552-03A8-4E37-9E6D-A3A2F89B31B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4562" y="1876"/>
              <a:ext cx="98" cy="752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effectLst/>
            <a:scene3d>
              <a:camera prst="legacyObliqueTopLeft">
                <a:rot lat="0" lon="3300000" rev="0"/>
              </a:camera>
              <a:lightRig rig="legacyFlat3" dir="t"/>
            </a:scene3d>
            <a:sp3d extrusionH="430200" prstMaterial="legacyWirefram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179" name="Rectangle 28">
              <a:extLst>
                <a:ext uri="{FF2B5EF4-FFF2-40B4-BE49-F238E27FC236}">
                  <a16:creationId xmlns:a16="http://schemas.microsoft.com/office/drawing/2014/main" id="{260BD148-2341-4ADD-B302-851E6752DB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31" y="2294"/>
              <a:ext cx="104" cy="821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 w="9525">
              <a:miter lim="800000"/>
              <a:headEnd/>
              <a:tailEnd/>
            </a:ln>
            <a:effectLst/>
            <a:scene3d>
              <a:camera prst="legacyObliqueTopLeft">
                <a:rot lat="0" lon="3300000" rev="0"/>
              </a:camera>
              <a:lightRig rig="legacyFlat3" dir="t"/>
            </a:scene3d>
            <a:sp3d extrusionH="430200" prstMaterial="legacyWirefram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en-US" altLang="en-US" sz="2400" b="0">
                <a:solidFill>
                  <a:schemeClr val="accent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7180" name="Rectangle 29">
              <a:extLst>
                <a:ext uri="{FF2B5EF4-FFF2-40B4-BE49-F238E27FC236}">
                  <a16:creationId xmlns:a16="http://schemas.microsoft.com/office/drawing/2014/main" id="{E9822E47-44A2-4B1F-9F07-EB148B97051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754" y="2140"/>
              <a:ext cx="116" cy="800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effectLst/>
            <a:scene3d>
              <a:camera prst="legacyObliqueTopLeft">
                <a:rot lat="0" lon="3300000" rev="0"/>
              </a:camera>
              <a:lightRig rig="legacyFlat3" dir="t"/>
            </a:scene3d>
            <a:sp3d extrusionH="430200" prstMaterial="legacyWirefram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181" name="Rectangle 30">
              <a:extLst>
                <a:ext uri="{FF2B5EF4-FFF2-40B4-BE49-F238E27FC236}">
                  <a16:creationId xmlns:a16="http://schemas.microsoft.com/office/drawing/2014/main" id="{2E179D19-C076-4353-BB70-BCFE35671467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706" y="2217"/>
              <a:ext cx="653" cy="383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effectLst/>
            <a:scene3d>
              <a:camera prst="legacyObliqueTopLeft">
                <a:rot lat="0" lon="3300000" rev="0"/>
              </a:camera>
              <a:lightRig rig="legacyFlat3" dir="t"/>
            </a:scene3d>
            <a:sp3d extrusionH="2513000" prstMaterial="legacyWirefram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182" name="Oval 31">
              <a:extLst>
                <a:ext uri="{FF2B5EF4-FFF2-40B4-BE49-F238E27FC236}">
                  <a16:creationId xmlns:a16="http://schemas.microsoft.com/office/drawing/2014/main" id="{7D50C78D-0C0D-428D-9144-2AFCB72B82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0" y="1699"/>
              <a:ext cx="437" cy="512"/>
            </a:xfrm>
            <a:prstGeom prst="ellipse">
              <a:avLst/>
            </a:prstGeom>
            <a:solidFill>
              <a:schemeClr val="accent1"/>
            </a:solidFill>
            <a:ln w="9525">
              <a:round/>
              <a:headEnd/>
              <a:tailEnd/>
            </a:ln>
            <a:effectLst/>
            <a:scene3d>
              <a:camera prst="legacyObliqueTopRight">
                <a:rot lat="20999973" lon="600000" rev="0"/>
              </a:camera>
              <a:lightRig rig="legacyFlat3" dir="b"/>
            </a:scene3d>
            <a:sp3d extrusionH="430200" prstMaterial="legacyWirefram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7183" name="Text Box 32">
              <a:extLst>
                <a:ext uri="{FF2B5EF4-FFF2-40B4-BE49-F238E27FC236}">
                  <a16:creationId xmlns:a16="http://schemas.microsoft.com/office/drawing/2014/main" id="{84DD9B55-8762-468C-9DAD-5EA2E4A95A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34" y="2999"/>
              <a:ext cx="645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US" altLang="en-US" sz="2400">
                  <a:latin typeface="Times New Roman" panose="02020603050405020304" pitchFamily="18" charset="0"/>
                </a:rPr>
                <a:t>Model</a:t>
              </a:r>
              <a:endParaRPr lang="en-US" altLang="en-US" sz="2400" b="0">
                <a:latin typeface="Times New Roman" panose="02020603050405020304" pitchFamily="18" charset="0"/>
              </a:endParaRPr>
            </a:p>
          </p:txBody>
        </p:sp>
        <p:sp>
          <p:nvSpPr>
            <p:cNvPr id="7184" name="Rectangle 33">
              <a:extLst>
                <a:ext uri="{FF2B5EF4-FFF2-40B4-BE49-F238E27FC236}">
                  <a16:creationId xmlns:a16="http://schemas.microsoft.com/office/drawing/2014/main" id="{90FEFD24-E1D2-4B9C-968B-5CDB327969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8" y="2034"/>
              <a:ext cx="104" cy="821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 w="9525">
              <a:miter lim="800000"/>
              <a:headEnd/>
              <a:tailEnd/>
            </a:ln>
            <a:effectLst/>
            <a:scene3d>
              <a:camera prst="legacyObliqueTopLeft">
                <a:rot lat="0" lon="3300000" rev="0"/>
              </a:camera>
              <a:lightRig rig="legacyFlat3" dir="t"/>
            </a:scene3d>
            <a:sp3d extrusionH="430200" prstMaterial="legacyWireframe">
              <a:bevelT w="13500" h="13500" prst="angle"/>
              <a:bevelB w="13500" h="13500" prst="angle"/>
              <a:extrusionClr>
                <a:schemeClr val="accent1"/>
              </a:extrusionClr>
              <a:contourClr>
                <a:schemeClr val="accent1"/>
              </a:contourClr>
            </a:sp3d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flatTx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en-US" altLang="en-US" sz="2400" b="0">
                <a:solidFill>
                  <a:schemeClr val="accent1"/>
                </a:solidFill>
                <a:latin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2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2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2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22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2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2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2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225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225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25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25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25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25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2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25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225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25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4" dur="500"/>
                                        <p:tgtEl>
                                          <p:spTgt spid="322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2563" grpId="0" animBg="1"/>
      <p:bldP spid="32257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>
            <a:extLst>
              <a:ext uri="{FF2B5EF4-FFF2-40B4-BE49-F238E27FC236}">
                <a16:creationId xmlns:a16="http://schemas.microsoft.com/office/drawing/2014/main" id="{7ADE13B0-4A38-46DE-8311-E23FC9575B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42950" y="1066800"/>
            <a:ext cx="8420100" cy="4114800"/>
          </a:xfrm>
        </p:spPr>
        <p:txBody>
          <a:bodyPr/>
          <a:lstStyle/>
          <a:p>
            <a:r>
              <a:rPr lang="en-US" altLang="en-US" sz="2800"/>
              <a:t>Applications of computer graphics</a:t>
            </a:r>
          </a:p>
          <a:p>
            <a:pPr lvl="1"/>
            <a:r>
              <a:rPr lang="en-US" altLang="en-US" sz="2400"/>
              <a:t>movie industry</a:t>
            </a:r>
          </a:p>
          <a:p>
            <a:pPr lvl="1"/>
            <a:r>
              <a:rPr lang="en-US" altLang="en-US" sz="2400"/>
              <a:t>computer gaming</a:t>
            </a:r>
          </a:p>
          <a:p>
            <a:pPr lvl="1"/>
            <a:r>
              <a:rPr lang="en-US" altLang="en-US" sz="2400"/>
              <a:t>medical data visualization</a:t>
            </a:r>
          </a:p>
          <a:p>
            <a:pPr lvl="1"/>
            <a:r>
              <a:rPr lang="en-US" altLang="en-US" sz="2400"/>
              <a:t>scientific visualization</a:t>
            </a:r>
          </a:p>
          <a:p>
            <a:pPr lvl="1"/>
            <a:r>
              <a:rPr lang="en-US" altLang="en-US" sz="2400"/>
              <a:t>virtual reality</a:t>
            </a:r>
          </a:p>
          <a:p>
            <a:pPr lvl="1"/>
            <a:r>
              <a:rPr lang="en-US" altLang="en-US" sz="2400"/>
              <a:t>much more ...</a:t>
            </a:r>
          </a:p>
          <a:p>
            <a:pPr lvl="1"/>
            <a:endParaRPr lang="en-US" altLang="en-US" sz="2400"/>
          </a:p>
        </p:txBody>
      </p:sp>
      <p:sp>
        <p:nvSpPr>
          <p:cNvPr id="9219" name="Title 1">
            <a:extLst>
              <a:ext uri="{FF2B5EF4-FFF2-40B4-BE49-F238E27FC236}">
                <a16:creationId xmlns:a16="http://schemas.microsoft.com/office/drawing/2014/main" id="{5ECC198E-2A5A-4E3F-B0F2-1B83433C01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5EF8F1FB-7EB0-4AE0-98DB-43AD87E302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42950" y="304800"/>
            <a:ext cx="8420100" cy="1143000"/>
          </a:xfrm>
        </p:spPr>
        <p:txBody>
          <a:bodyPr/>
          <a:lstStyle/>
          <a:p>
            <a:r>
              <a:rPr lang="en-US" altLang="zh-TW">
                <a:ea typeface="新細明體" panose="02020500000000000000" pitchFamily="18" charset="-120"/>
              </a:rPr>
              <a:t>What is Computer Vision?</a:t>
            </a:r>
          </a:p>
        </p:txBody>
      </p:sp>
      <p:sp>
        <p:nvSpPr>
          <p:cNvPr id="356355" name="AutoShape 3">
            <a:extLst>
              <a:ext uri="{FF2B5EF4-FFF2-40B4-BE49-F238E27FC236}">
                <a16:creationId xmlns:a16="http://schemas.microsoft.com/office/drawing/2014/main" id="{4750A6E8-A515-400B-B758-1A599FDDF0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2971800"/>
            <a:ext cx="609600" cy="304800"/>
          </a:xfrm>
          <a:prstGeom prst="leftArrow">
            <a:avLst>
              <a:gd name="adj1" fmla="val 50000"/>
              <a:gd name="adj2" fmla="val 50000"/>
            </a:avLst>
          </a:prstGeom>
          <a:gradFill rotWithShape="0">
            <a:gsLst>
              <a:gs pos="0">
                <a:srgbClr val="33CC33"/>
              </a:gs>
              <a:gs pos="100000">
                <a:srgbClr val="185E18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ts val="1813"/>
              </a:spcBef>
              <a:buFontTx/>
              <a:buNone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356356" name="Text Box 4">
            <a:extLst>
              <a:ext uri="{FF2B5EF4-FFF2-40B4-BE49-F238E27FC236}">
                <a16:creationId xmlns:a16="http://schemas.microsoft.com/office/drawing/2014/main" id="{F4E7BD6F-1ACF-486D-8EBB-9333A5CBA4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4495800"/>
            <a:ext cx="306228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zh-TW" sz="2000">
                <a:latin typeface="Times New Roman" panose="02020603050405020304" pitchFamily="18" charset="0"/>
              </a:rPr>
              <a:t>Images by Real Cameras</a:t>
            </a:r>
            <a:endParaRPr lang="en-US" altLang="zh-TW" sz="2400">
              <a:latin typeface="Times New Roman" panose="02020603050405020304" pitchFamily="18" charset="0"/>
            </a:endParaRPr>
          </a:p>
        </p:txBody>
      </p:sp>
      <p:grpSp>
        <p:nvGrpSpPr>
          <p:cNvPr id="356357" name="Group 5">
            <a:extLst>
              <a:ext uri="{FF2B5EF4-FFF2-40B4-BE49-F238E27FC236}">
                <a16:creationId xmlns:a16="http://schemas.microsoft.com/office/drawing/2014/main" id="{F2E8D1F2-B5F7-4D85-B3A6-2A6B14623D27}"/>
              </a:ext>
            </a:extLst>
          </p:cNvPr>
          <p:cNvGrpSpPr>
            <a:grpSpLocks/>
          </p:cNvGrpSpPr>
          <p:nvPr/>
        </p:nvGrpSpPr>
        <p:grpSpPr bwMode="auto">
          <a:xfrm>
            <a:off x="1219200" y="2286000"/>
            <a:ext cx="3810000" cy="1725613"/>
            <a:chOff x="528" y="1440"/>
            <a:chExt cx="2400" cy="1087"/>
          </a:xfrm>
        </p:grpSpPr>
        <p:sp>
          <p:nvSpPr>
            <p:cNvPr id="10254" name="AutoShape 6">
              <a:extLst>
                <a:ext uri="{FF2B5EF4-FFF2-40B4-BE49-F238E27FC236}">
                  <a16:creationId xmlns:a16="http://schemas.microsoft.com/office/drawing/2014/main" id="{0ECC8148-9750-4BF3-BC57-3547182E0A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40" y="1440"/>
              <a:ext cx="1488" cy="1087"/>
            </a:xfrm>
            <a:prstGeom prst="flowChartAlternateProcess">
              <a:avLst/>
            </a:prstGeom>
            <a:noFill/>
            <a:ln w="28575">
              <a:solidFill>
                <a:srgbClr val="33CC33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ts val="1813"/>
                </a:spcBef>
                <a:buFontTx/>
                <a:buNone/>
              </a:pPr>
              <a:endParaRPr lang="en-US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10255" name="Text Box 7">
              <a:extLst>
                <a:ext uri="{FF2B5EF4-FFF2-40B4-BE49-F238E27FC236}">
                  <a16:creationId xmlns:a16="http://schemas.microsoft.com/office/drawing/2014/main" id="{8061FD09-022B-4040-A3CE-55795AA301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" y="1632"/>
              <a:ext cx="960" cy="25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US" altLang="zh-HK" sz="2000">
                  <a:solidFill>
                    <a:schemeClr val="accent1"/>
                  </a:solidFill>
                  <a:latin typeface="Times New Roman" panose="02020603050405020304" pitchFamily="18" charset="0"/>
                </a:rPr>
                <a:t>3D Model</a:t>
              </a:r>
              <a:endParaRPr lang="en-US" altLang="zh-TW" sz="2400">
                <a:latin typeface="Times New Roman" panose="02020603050405020304" pitchFamily="18" charset="0"/>
              </a:endParaRPr>
            </a:p>
          </p:txBody>
        </p:sp>
        <p:grpSp>
          <p:nvGrpSpPr>
            <p:cNvPr id="10256" name="Group 8">
              <a:extLst>
                <a:ext uri="{FF2B5EF4-FFF2-40B4-BE49-F238E27FC236}">
                  <a16:creationId xmlns:a16="http://schemas.microsoft.com/office/drawing/2014/main" id="{AA36F54A-4BCE-4C5F-8F17-2932EAB5EE6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84" y="1632"/>
              <a:ext cx="1167" cy="745"/>
              <a:chOff x="1392" y="1728"/>
              <a:chExt cx="1167" cy="745"/>
            </a:xfrm>
          </p:grpSpPr>
          <p:sp>
            <p:nvSpPr>
              <p:cNvPr id="10257" name="Line 9">
                <a:extLst>
                  <a:ext uri="{FF2B5EF4-FFF2-40B4-BE49-F238E27FC236}">
                    <a16:creationId xmlns:a16="http://schemas.microsoft.com/office/drawing/2014/main" id="{B6287AEF-2DB7-4A17-AEE9-86EB998A57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2" y="1728"/>
                <a:ext cx="405" cy="134"/>
              </a:xfrm>
              <a:prstGeom prst="line">
                <a:avLst/>
              </a:prstGeom>
              <a:noFill/>
              <a:ln w="5715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HK"/>
              </a:p>
            </p:txBody>
          </p:sp>
          <p:sp>
            <p:nvSpPr>
              <p:cNvPr id="10258" name="Line 10">
                <a:extLst>
                  <a:ext uri="{FF2B5EF4-FFF2-40B4-BE49-F238E27FC236}">
                    <a16:creationId xmlns:a16="http://schemas.microsoft.com/office/drawing/2014/main" id="{C256AFD7-AF36-4EC3-A977-1FA538848B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76" y="1728"/>
                <a:ext cx="70" cy="431"/>
              </a:xfrm>
              <a:prstGeom prst="line">
                <a:avLst/>
              </a:prstGeom>
              <a:noFill/>
              <a:ln w="5715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HK"/>
              </a:p>
            </p:txBody>
          </p:sp>
          <p:sp>
            <p:nvSpPr>
              <p:cNvPr id="10259" name="Line 11">
                <a:extLst>
                  <a:ext uri="{FF2B5EF4-FFF2-40B4-BE49-F238E27FC236}">
                    <a16:creationId xmlns:a16="http://schemas.microsoft.com/office/drawing/2014/main" id="{6BE1E1A4-3C23-4DFB-BBC0-980E32DBAA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80" y="2112"/>
                <a:ext cx="166" cy="89"/>
              </a:xfrm>
              <a:prstGeom prst="line">
                <a:avLst/>
              </a:prstGeom>
              <a:noFill/>
              <a:ln w="5715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HK"/>
              </a:p>
            </p:txBody>
          </p:sp>
          <p:sp>
            <p:nvSpPr>
              <p:cNvPr id="10260" name="Line 12">
                <a:extLst>
                  <a:ext uri="{FF2B5EF4-FFF2-40B4-BE49-F238E27FC236}">
                    <a16:creationId xmlns:a16="http://schemas.microsoft.com/office/drawing/2014/main" id="{07E251F3-8FCE-4DE1-BE66-C39E9EEA8D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824" y="2112"/>
                <a:ext cx="186" cy="361"/>
              </a:xfrm>
              <a:prstGeom prst="line">
                <a:avLst/>
              </a:prstGeom>
              <a:noFill/>
              <a:ln w="5715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HK"/>
              </a:p>
            </p:txBody>
          </p:sp>
          <p:sp>
            <p:nvSpPr>
              <p:cNvPr id="10261" name="Line 13">
                <a:extLst>
                  <a:ext uri="{FF2B5EF4-FFF2-40B4-BE49-F238E27FC236}">
                    <a16:creationId xmlns:a16="http://schemas.microsoft.com/office/drawing/2014/main" id="{31E55297-0FED-4389-9020-F6FF022C61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4" y="2016"/>
                <a:ext cx="498" cy="105"/>
              </a:xfrm>
              <a:prstGeom prst="line">
                <a:avLst/>
              </a:prstGeom>
              <a:noFill/>
              <a:ln w="5715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HK"/>
              </a:p>
            </p:txBody>
          </p:sp>
          <p:sp>
            <p:nvSpPr>
              <p:cNvPr id="10262" name="Line 14">
                <a:extLst>
                  <a:ext uri="{FF2B5EF4-FFF2-40B4-BE49-F238E27FC236}">
                    <a16:creationId xmlns:a16="http://schemas.microsoft.com/office/drawing/2014/main" id="{E6643993-05E2-40C3-8F66-B55BFDAEC6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304" y="1872"/>
                <a:ext cx="137" cy="127"/>
              </a:xfrm>
              <a:prstGeom prst="line">
                <a:avLst/>
              </a:prstGeom>
              <a:noFill/>
              <a:ln w="5715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HK"/>
              </a:p>
            </p:txBody>
          </p:sp>
          <p:sp>
            <p:nvSpPr>
              <p:cNvPr id="10263" name="Line 15">
                <a:extLst>
                  <a:ext uri="{FF2B5EF4-FFF2-40B4-BE49-F238E27FC236}">
                    <a16:creationId xmlns:a16="http://schemas.microsoft.com/office/drawing/2014/main" id="{059D402C-9E23-4CEB-B610-7A04E19625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304" y="2016"/>
                <a:ext cx="255" cy="229"/>
              </a:xfrm>
              <a:prstGeom prst="line">
                <a:avLst/>
              </a:prstGeom>
              <a:noFill/>
              <a:ln w="5715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HK"/>
              </a:p>
            </p:txBody>
          </p:sp>
        </p:grpSp>
      </p:grpSp>
      <p:grpSp>
        <p:nvGrpSpPr>
          <p:cNvPr id="356368" name="Group 16">
            <a:extLst>
              <a:ext uri="{FF2B5EF4-FFF2-40B4-BE49-F238E27FC236}">
                <a16:creationId xmlns:a16="http://schemas.microsoft.com/office/drawing/2014/main" id="{307B801A-1968-4B90-99BE-B42799D343F1}"/>
              </a:ext>
            </a:extLst>
          </p:cNvPr>
          <p:cNvGrpSpPr>
            <a:grpSpLocks/>
          </p:cNvGrpSpPr>
          <p:nvPr/>
        </p:nvGrpSpPr>
        <p:grpSpPr bwMode="auto">
          <a:xfrm>
            <a:off x="2884488" y="4378325"/>
            <a:ext cx="2057400" cy="1600200"/>
            <a:chOff x="624" y="2880"/>
            <a:chExt cx="1296" cy="1008"/>
          </a:xfrm>
        </p:grpSpPr>
        <p:sp>
          <p:nvSpPr>
            <p:cNvPr id="10252" name="AutoShape 17">
              <a:extLst>
                <a:ext uri="{FF2B5EF4-FFF2-40B4-BE49-F238E27FC236}">
                  <a16:creationId xmlns:a16="http://schemas.microsoft.com/office/drawing/2014/main" id="{9D92D638-DB76-4058-811F-EDFDB09A9F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4" y="2880"/>
              <a:ext cx="1296" cy="1008"/>
            </a:xfrm>
            <a:prstGeom prst="cloudCallout">
              <a:avLst>
                <a:gd name="adj1" fmla="val 24153"/>
                <a:gd name="adj2" fmla="val -71926"/>
              </a:avLst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ts val="1813"/>
                </a:spcBef>
                <a:buFontTx/>
                <a:buNone/>
              </a:pPr>
              <a:endParaRPr lang="zh-TW" altLang="en-US" sz="2400">
                <a:latin typeface="Times New Roman" panose="02020603050405020304" pitchFamily="18" charset="0"/>
              </a:endParaRPr>
            </a:p>
          </p:txBody>
        </p:sp>
        <p:sp>
          <p:nvSpPr>
            <p:cNvPr id="10253" name="Text Box 18">
              <a:extLst>
                <a:ext uri="{FF2B5EF4-FFF2-40B4-BE49-F238E27FC236}">
                  <a16:creationId xmlns:a16="http://schemas.microsoft.com/office/drawing/2014/main" id="{D58A7B7C-C739-4F9C-9ECD-3737214642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0" y="3072"/>
              <a:ext cx="720" cy="6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lnSpc>
                  <a:spcPct val="70000"/>
                </a:lnSpc>
                <a:spcBef>
                  <a:spcPct val="50000"/>
                </a:spcBef>
                <a:buFontTx/>
                <a:buNone/>
              </a:pPr>
              <a:r>
                <a:rPr lang="en-US" altLang="zh-TW" sz="2000">
                  <a:solidFill>
                    <a:schemeClr val="tx2"/>
                  </a:solidFill>
                  <a:latin typeface="Times New Roman" panose="02020603050405020304" pitchFamily="18" charset="0"/>
                </a:rPr>
                <a:t>Dog?</a:t>
              </a:r>
            </a:p>
            <a:p>
              <a:pPr>
                <a:lnSpc>
                  <a:spcPct val="70000"/>
                </a:lnSpc>
                <a:spcBef>
                  <a:spcPct val="50000"/>
                </a:spcBef>
                <a:buFontTx/>
                <a:buNone/>
              </a:pPr>
              <a:r>
                <a:rPr lang="en-US" altLang="zh-TW" sz="2000">
                  <a:solidFill>
                    <a:schemeClr val="tx2"/>
                  </a:solidFill>
                  <a:latin typeface="Times New Roman" panose="02020603050405020304" pitchFamily="18" charset="0"/>
                </a:rPr>
                <a:t>Camel?</a:t>
              </a:r>
            </a:p>
            <a:p>
              <a:pPr>
                <a:lnSpc>
                  <a:spcPct val="70000"/>
                </a:lnSpc>
                <a:spcBef>
                  <a:spcPct val="50000"/>
                </a:spcBef>
                <a:buFontTx/>
                <a:buNone/>
              </a:pPr>
              <a:r>
                <a:rPr lang="en-US" altLang="zh-TW" sz="2000">
                  <a:solidFill>
                    <a:schemeClr val="tx2"/>
                  </a:solidFill>
                  <a:latin typeface="Times New Roman" panose="02020603050405020304" pitchFamily="18" charset="0"/>
                </a:rPr>
                <a:t>Edible?</a:t>
              </a:r>
              <a:endParaRPr lang="en-US" altLang="zh-TW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356371" name="Text Box 19">
            <a:extLst>
              <a:ext uri="{FF2B5EF4-FFF2-40B4-BE49-F238E27FC236}">
                <a16:creationId xmlns:a16="http://schemas.microsoft.com/office/drawing/2014/main" id="{9A4C65CA-DF9F-477D-A67B-58B4DEED60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4876800"/>
            <a:ext cx="1752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US" altLang="zh-TW" sz="2000">
                <a:solidFill>
                  <a:schemeClr val="tx2"/>
                </a:solidFill>
                <a:latin typeface="Times New Roman" panose="02020603050405020304" pitchFamily="18" charset="0"/>
              </a:rPr>
              <a:t>Interpretation</a:t>
            </a:r>
            <a:endParaRPr lang="en-US" altLang="zh-TW" sz="2400">
              <a:latin typeface="Times New Roman" panose="02020603050405020304" pitchFamily="18" charset="0"/>
            </a:endParaRPr>
          </a:p>
        </p:txBody>
      </p:sp>
      <p:sp>
        <p:nvSpPr>
          <p:cNvPr id="356372" name="AutoShape 20">
            <a:extLst>
              <a:ext uri="{FF2B5EF4-FFF2-40B4-BE49-F238E27FC236}">
                <a16:creationId xmlns:a16="http://schemas.microsoft.com/office/drawing/2014/main" id="{AB5192FA-98D7-4709-A065-4B4E4DCB885A}"/>
              </a:ext>
            </a:extLst>
          </p:cNvPr>
          <p:cNvSpPr>
            <a:spLocks noChangeArrowheads="1"/>
          </p:cNvSpPr>
          <p:nvPr/>
        </p:nvSpPr>
        <p:spPr bwMode="auto">
          <a:xfrm rot="5394422">
            <a:off x="1014412" y="3862388"/>
            <a:ext cx="1598613" cy="490538"/>
          </a:xfrm>
          <a:custGeom>
            <a:avLst/>
            <a:gdLst>
              <a:gd name="G0" fmla="+- 18696 0 0"/>
              <a:gd name="G1" fmla="+- 6021 0 0"/>
              <a:gd name="G2" fmla="+- 21600 0 6021"/>
              <a:gd name="G3" fmla="+- 10800 0 6021"/>
              <a:gd name="G4" fmla="+- 21600 0 18696"/>
              <a:gd name="G5" fmla="*/ G4 G3 10800"/>
              <a:gd name="G6" fmla="+- 21600 0 G5"/>
              <a:gd name="T0" fmla="*/ 18696 w 21600"/>
              <a:gd name="T1" fmla="*/ 0 h 21600"/>
              <a:gd name="T2" fmla="*/ 0 w 21600"/>
              <a:gd name="T3" fmla="*/ 10800 h 21600"/>
              <a:gd name="T4" fmla="*/ 18696 w 21600"/>
              <a:gd name="T5" fmla="*/ 21600 h 21600"/>
              <a:gd name="T6" fmla="*/ 21600 w 21600"/>
              <a:gd name="T7" fmla="*/ 10800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G1 h 21600"/>
              <a:gd name="T14" fmla="*/ G6 w 21600"/>
              <a:gd name="T15" fmla="*/ G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8696" y="0"/>
                </a:moveTo>
                <a:lnTo>
                  <a:pt x="18696" y="6021"/>
                </a:lnTo>
                <a:lnTo>
                  <a:pt x="3375" y="6021"/>
                </a:lnTo>
                <a:lnTo>
                  <a:pt x="3375" y="15579"/>
                </a:lnTo>
                <a:lnTo>
                  <a:pt x="18696" y="15579"/>
                </a:lnTo>
                <a:lnTo>
                  <a:pt x="18696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6021"/>
                </a:moveTo>
                <a:lnTo>
                  <a:pt x="1350" y="15579"/>
                </a:lnTo>
                <a:lnTo>
                  <a:pt x="2700" y="15579"/>
                </a:lnTo>
                <a:lnTo>
                  <a:pt x="2700" y="6021"/>
                </a:lnTo>
                <a:close/>
              </a:path>
              <a:path w="21600" h="21600">
                <a:moveTo>
                  <a:pt x="0" y="6021"/>
                </a:moveTo>
                <a:lnTo>
                  <a:pt x="0" y="15579"/>
                </a:lnTo>
                <a:lnTo>
                  <a:pt x="675" y="15579"/>
                </a:lnTo>
                <a:lnTo>
                  <a:pt x="675" y="6021"/>
                </a:lnTo>
                <a:close/>
              </a:path>
            </a:pathLst>
          </a:custGeom>
          <a:gradFill rotWithShape="0">
            <a:gsLst>
              <a:gs pos="0">
                <a:schemeClr val="accent1">
                  <a:gamma/>
                  <a:shade val="46275"/>
                  <a:invGamma/>
                </a:schemeClr>
              </a:gs>
              <a:gs pos="100000">
                <a:schemeClr val="accent1"/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ts val="1813"/>
              </a:spcBef>
              <a:defRPr/>
            </a:pPr>
            <a:endParaRPr lang="en-US"/>
          </a:p>
        </p:txBody>
      </p:sp>
      <p:pic>
        <p:nvPicPr>
          <p:cNvPr id="356373" name="Picture 21" descr="camel">
            <a:extLst>
              <a:ext uri="{FF2B5EF4-FFF2-40B4-BE49-F238E27FC236}">
                <a16:creationId xmlns:a16="http://schemas.microsoft.com/office/drawing/2014/main" id="{2A2C9083-5A88-4C76-B065-79ADA956C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2286000"/>
            <a:ext cx="24384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6374" name="Picture 22" descr="camel">
            <a:extLst>
              <a:ext uri="{FF2B5EF4-FFF2-40B4-BE49-F238E27FC236}">
                <a16:creationId xmlns:a16="http://schemas.microsoft.com/office/drawing/2014/main" id="{D0C5FFE3-1573-4E54-AF05-58426ACE8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2438400"/>
            <a:ext cx="24384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6375" name="Picture 23" descr="camel">
            <a:extLst>
              <a:ext uri="{FF2B5EF4-FFF2-40B4-BE49-F238E27FC236}">
                <a16:creationId xmlns:a16="http://schemas.microsoft.com/office/drawing/2014/main" id="{7FE97A0C-7053-4395-8BAA-45E73CA875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590800"/>
            <a:ext cx="24384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6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6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1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6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7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6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63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63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63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563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63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6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6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56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6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63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63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63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6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3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5" dur="500"/>
                                        <p:tgtEl>
                                          <p:spTgt spid="356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355" grpId="0" animBg="1"/>
      <p:bldP spid="356356" grpId="0" autoUpdateAnimBg="0"/>
      <p:bldP spid="356371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:a16="http://schemas.microsoft.com/office/drawing/2014/main" id="{13F73173-562B-4485-B50A-F87D82A8D1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/>
          </a:p>
        </p:txBody>
      </p:sp>
      <p:pic>
        <p:nvPicPr>
          <p:cNvPr id="12291" name="Picture 1">
            <a:extLst>
              <a:ext uri="{FF2B5EF4-FFF2-40B4-BE49-F238E27FC236}">
                <a16:creationId xmlns:a16="http://schemas.microsoft.com/office/drawing/2014/main" id="{2E4A9071-DDB3-4138-B5D3-7A2BF5FE6C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8" y="574675"/>
            <a:ext cx="971708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hall3">
            <a:hlinkClick r:id="" action="ppaction://media"/>
            <a:extLst>
              <a:ext uri="{FF2B5EF4-FFF2-40B4-BE49-F238E27FC236}">
                <a16:creationId xmlns:a16="http://schemas.microsoft.com/office/drawing/2014/main" id="{9E6623D3-C4DA-4DA1-9918-24ABDA5995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47800" y="1409700"/>
            <a:ext cx="6781800" cy="508635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4">
            <a:extLst>
              <a:ext uri="{FF2B5EF4-FFF2-40B4-BE49-F238E27FC236}">
                <a16:creationId xmlns:a16="http://schemas.microsoft.com/office/drawing/2014/main" id="{EAEAB75B-2432-4A47-B4E9-34036C1F91B6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593725"/>
            <a:ext cx="2946400" cy="3352800"/>
          </a:xfrm>
          <a:noFill/>
        </p:spPr>
      </p:pic>
      <p:pic>
        <p:nvPicPr>
          <p:cNvPr id="13315" name="Picture 6">
            <a:hlinkClick r:id="rId5" action="ppaction://program"/>
            <a:extLst>
              <a:ext uri="{FF2B5EF4-FFF2-40B4-BE49-F238E27FC236}">
                <a16:creationId xmlns:a16="http://schemas.microsoft.com/office/drawing/2014/main" id="{49337BE0-60CF-4407-8090-DC4CB1E4D94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978150" y="593725"/>
            <a:ext cx="2946400" cy="3352800"/>
          </a:xfrm>
        </p:spPr>
      </p:pic>
      <p:sp>
        <p:nvSpPr>
          <p:cNvPr id="13316" name="Text Box 9">
            <a:extLst>
              <a:ext uri="{FF2B5EF4-FFF2-40B4-BE49-F238E27FC236}">
                <a16:creationId xmlns:a16="http://schemas.microsoft.com/office/drawing/2014/main" id="{0755B291-B362-4774-8BB1-A02B5FFD79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425" y="4038600"/>
            <a:ext cx="1987550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ts val="1813"/>
              </a:spcBef>
              <a:buFontTx/>
              <a:buNone/>
            </a:pPr>
            <a:r>
              <a:rPr lang="en-US" altLang="zh-TW" sz="2400">
                <a:latin typeface="Arial" panose="020B0604020202020204" pitchFamily="34" charset="0"/>
              </a:rPr>
              <a:t>~400 photos</a:t>
            </a:r>
          </a:p>
        </p:txBody>
      </p:sp>
      <p:sp>
        <p:nvSpPr>
          <p:cNvPr id="13317" name="Title 2">
            <a:extLst>
              <a:ext uri="{FF2B5EF4-FFF2-40B4-BE49-F238E27FC236}">
                <a16:creationId xmlns:a16="http://schemas.microsoft.com/office/drawing/2014/main" id="{0FDD81E3-7145-4964-8998-C55214F382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13318" name="Text Box 9">
            <a:extLst>
              <a:ext uri="{FF2B5EF4-FFF2-40B4-BE49-F238E27FC236}">
                <a16:creationId xmlns:a16="http://schemas.microsoft.com/office/drawing/2014/main" id="{2158EA8D-839E-4ED4-8827-1BFD1269C7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57575" y="4083050"/>
            <a:ext cx="1963738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ts val="1813"/>
              </a:spcBef>
              <a:buFontTx/>
              <a:buNone/>
            </a:pPr>
            <a:r>
              <a:rPr lang="en-US" altLang="zh-TW" sz="2400">
                <a:latin typeface="Arial" panose="020B0604020202020204" pitchFamily="34" charset="0"/>
              </a:rPr>
              <a:t>Normal map</a:t>
            </a:r>
          </a:p>
        </p:txBody>
      </p:sp>
      <p:sp>
        <p:nvSpPr>
          <p:cNvPr id="13319" name="Text Box 9">
            <a:extLst>
              <a:ext uri="{FF2B5EF4-FFF2-40B4-BE49-F238E27FC236}">
                <a16:creationId xmlns:a16="http://schemas.microsoft.com/office/drawing/2014/main" id="{219422C8-E869-4911-9B3D-373451A10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1400" y="4083050"/>
            <a:ext cx="1371600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ts val="1813"/>
              </a:spcBef>
              <a:buFontTx/>
              <a:buNone/>
            </a:pPr>
            <a:r>
              <a:rPr lang="en-US" altLang="zh-TW" sz="2400">
                <a:latin typeface="Arial" panose="020B0604020202020204" pitchFamily="34" charset="0"/>
              </a:rPr>
              <a:t>Surface</a:t>
            </a:r>
          </a:p>
        </p:txBody>
      </p:sp>
      <p:pic>
        <p:nvPicPr>
          <p:cNvPr id="2" name="face_video.avi">
            <a:hlinkClick r:id="" action="ppaction://media"/>
            <a:extLst>
              <a:ext uri="{FF2B5EF4-FFF2-40B4-BE49-F238E27FC236}">
                <a16:creationId xmlns:a16="http://schemas.microsoft.com/office/drawing/2014/main" id="{BAD64A6B-481B-499C-A39D-BBEA98985341}"/>
              </a:ext>
            </a:extLst>
          </p:cNvPr>
          <p:cNvPicPr>
            <a:picLocks noChangeAspect="1" noChangeArrowheads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375" y="609600"/>
            <a:ext cx="3984625" cy="333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 nodeType="clickPar">
                      <p:stCondLst>
                        <p:cond delay="0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5D93D52C-955C-40C0-9DA7-901B44E4D1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9220200" cy="1652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TW" i="1" u="sng" dirty="0">
                <a:latin typeface="Times New Roman" panose="02020603050405020304" pitchFamily="18" charset="0"/>
              </a:rPr>
              <a:t>Recommended Text</a:t>
            </a:r>
            <a:endParaRPr lang="en-US" altLang="zh-TW" sz="2800" b="0" i="1" u="sng" dirty="0">
              <a:latin typeface="Times New Roman" panose="02020603050405020304" pitchFamily="18" charset="0"/>
            </a:endParaRPr>
          </a:p>
          <a:p>
            <a:pPr>
              <a:spcBef>
                <a:spcPts val="1800"/>
              </a:spcBef>
            </a:pPr>
            <a:r>
              <a:rPr lang="en-US" altLang="en-US" sz="2400" i="1" dirty="0">
                <a:solidFill>
                  <a:srgbClr val="3366FF"/>
                </a:solidFill>
                <a:latin typeface="Times New Roman" panose="02020603050405020304" pitchFamily="18" charset="0"/>
              </a:rPr>
              <a:t>Computer Graphics Principles and Practice</a:t>
            </a:r>
            <a:r>
              <a:rPr lang="en-US" altLang="zh-TW" sz="2400" i="1" dirty="0">
                <a:solidFill>
                  <a:srgbClr val="3366FF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TW" sz="2400" b="0" dirty="0">
                <a:latin typeface="Times New Roman" panose="02020603050405020304" pitchFamily="18" charset="0"/>
              </a:rPr>
              <a:t>by </a:t>
            </a:r>
            <a:r>
              <a:rPr lang="en-US" altLang="en-US" sz="2400" b="0" dirty="0">
                <a:latin typeface="Times New Roman" panose="02020603050405020304" pitchFamily="18" charset="0"/>
              </a:rPr>
              <a:t>Foley, van Dam, </a:t>
            </a:r>
            <a:r>
              <a:rPr lang="en-US" altLang="en-US" sz="2400" b="0" dirty="0" err="1">
                <a:latin typeface="Times New Roman" panose="02020603050405020304" pitchFamily="18" charset="0"/>
              </a:rPr>
              <a:t>Feiner</a:t>
            </a:r>
            <a:r>
              <a:rPr lang="en-US" altLang="en-US" sz="2400" b="0" dirty="0">
                <a:latin typeface="Times New Roman" panose="02020603050405020304" pitchFamily="18" charset="0"/>
              </a:rPr>
              <a:t>, Hughes. </a:t>
            </a:r>
            <a:r>
              <a:rPr lang="en-US" altLang="en-US" sz="2400" b="0">
                <a:latin typeface="Times New Roman" panose="02020603050405020304" pitchFamily="18" charset="0"/>
              </a:rPr>
              <a:t>Second Edition in </a:t>
            </a:r>
            <a:r>
              <a:rPr lang="en-US" altLang="en-US" sz="2400" b="0" dirty="0">
                <a:latin typeface="Times New Roman" panose="02020603050405020304" pitchFamily="18" charset="0"/>
              </a:rPr>
              <a:t>C. Addison Wesley, 1996.</a:t>
            </a:r>
            <a:endParaRPr lang="en-US" altLang="en-US" sz="2000" b="0" dirty="0">
              <a:latin typeface="Times New Roman" panose="02020603050405020304" pitchFamily="18" charset="0"/>
            </a:endParaRP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D20BDF3F-3B5B-479A-9D25-F48CAF4152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667000"/>
            <a:ext cx="8477250" cy="3641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9525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TW" sz="2000" i="1" u="sng">
                <a:latin typeface="Times New Roman" panose="02020603050405020304" pitchFamily="18" charset="0"/>
              </a:rPr>
              <a:t>Reference Books:</a:t>
            </a:r>
            <a:endParaRPr lang="en-US" altLang="zh-TW" sz="2000" b="0" i="1" u="sng">
              <a:latin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TW" sz="2000" i="1">
                <a:solidFill>
                  <a:srgbClr val="3366FF"/>
                </a:solidFill>
                <a:latin typeface="Times New Roman" panose="02020603050405020304" pitchFamily="18" charset="0"/>
              </a:rPr>
              <a:t>Computer Graphics</a:t>
            </a:r>
            <a:r>
              <a:rPr lang="en-US" altLang="zh-TW" sz="2000" b="0">
                <a:latin typeface="Times New Roman" panose="02020603050405020304" pitchFamily="18" charset="0"/>
              </a:rPr>
              <a:t> (second edition)  C-version by Donald Hearn &amp; M. Pauline Baker, Prentice Hall</a:t>
            </a:r>
          </a:p>
          <a:p>
            <a:pPr>
              <a:spcBef>
                <a:spcPts val="1800"/>
              </a:spcBef>
            </a:pPr>
            <a:r>
              <a:rPr lang="en-US" altLang="zh-TW" sz="2000" i="1">
                <a:solidFill>
                  <a:srgbClr val="3366FF"/>
                </a:solidFill>
                <a:latin typeface="Times New Roman" panose="02020603050405020304" pitchFamily="18" charset="0"/>
              </a:rPr>
              <a:t>3D Computer Graphics </a:t>
            </a:r>
            <a:r>
              <a:rPr lang="en-US" altLang="zh-TW" sz="2000" b="0">
                <a:latin typeface="Times New Roman" panose="02020603050405020304" pitchFamily="18" charset="0"/>
              </a:rPr>
              <a:t>by Alan Watt. Third Edition. Addison-Wesley. 2000.</a:t>
            </a:r>
          </a:p>
          <a:p>
            <a:pPr>
              <a:spcBef>
                <a:spcPts val="1800"/>
              </a:spcBef>
            </a:pPr>
            <a:r>
              <a:rPr lang="en-US" altLang="zh-TW" sz="2000" i="1">
                <a:solidFill>
                  <a:srgbClr val="3366FF"/>
                </a:solidFill>
                <a:latin typeface="Times New Roman" panose="02020603050405020304" pitchFamily="18" charset="0"/>
              </a:rPr>
              <a:t>Inteactive Computer Graphics: A top-down approach with OpenGL </a:t>
            </a:r>
            <a:r>
              <a:rPr lang="en-US" altLang="zh-TW" sz="2000" b="0">
                <a:latin typeface="Times New Roman" panose="02020603050405020304" pitchFamily="18" charset="0"/>
              </a:rPr>
              <a:t>by Edward Angel. Second Edition. Addison Wesley. 2000.</a:t>
            </a:r>
            <a:endParaRPr lang="en-US" altLang="zh-TW" sz="2000" i="1">
              <a:solidFill>
                <a:srgbClr val="3366FF"/>
              </a:solidFill>
              <a:latin typeface="Times New Roman" panose="02020603050405020304" pitchFamily="18" charset="0"/>
            </a:endParaRPr>
          </a:p>
          <a:p>
            <a:pPr>
              <a:spcBef>
                <a:spcPts val="1800"/>
              </a:spcBef>
            </a:pPr>
            <a:r>
              <a:rPr lang="en-US" altLang="zh-TW" sz="2000" i="1">
                <a:solidFill>
                  <a:srgbClr val="3366FF"/>
                </a:solidFill>
                <a:latin typeface="Times New Roman" panose="02020603050405020304" pitchFamily="18" charset="0"/>
              </a:rPr>
              <a:t>The OpenGL Programming Guide (aka Red and Blue Book) </a:t>
            </a:r>
            <a:r>
              <a:rPr lang="en-US" altLang="zh-TW" sz="2000" b="0">
                <a:latin typeface="Times New Roman" panose="02020603050405020304" pitchFamily="18" charset="0"/>
              </a:rPr>
              <a:t>by OpenGL Architecture Review Board. Addison Wesley.  Link to electronic version is available on course homepage.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ank.pot">
  <a:themeElements>
    <a:clrScheme name="Blank.po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.pot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37" tIns="45720" rIns="91437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ts val="1813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新細明體" panose="02020500000000000000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37" tIns="45720" rIns="91437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ts val="1813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新細明體" panose="02020500000000000000" pitchFamily="18" charset="-120"/>
          </a:defRPr>
        </a:defPPr>
      </a:lstStyle>
    </a:lnDef>
  </a:objectDefaults>
  <a:extraClrSchemeLst>
    <a:extraClrScheme>
      <a:clrScheme name="Blank.p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.po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.po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.po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.po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.po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.po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S:\office97\Template\BLANK.POT</Template>
  <TotalTime>4394</TotalTime>
  <Words>661</Words>
  <Application>Microsoft Office PowerPoint</Application>
  <PresentationFormat>A4 Paper (210x297 mm)</PresentationFormat>
  <Paragraphs>105</Paragraphs>
  <Slides>18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新細明體</vt:lpstr>
      <vt:lpstr>Arial</vt:lpstr>
      <vt:lpstr>Tahoma</vt:lpstr>
      <vt:lpstr>Times New Roman</vt:lpstr>
      <vt:lpstr>Blank.pot</vt:lpstr>
      <vt:lpstr>PowerPoint Presentation</vt:lpstr>
      <vt:lpstr>PowerPoint Presentation</vt:lpstr>
      <vt:lpstr>PowerPoint Presentation</vt:lpstr>
      <vt:lpstr>What is Computer Graphics?</vt:lpstr>
      <vt:lpstr>PowerPoint Presentation</vt:lpstr>
      <vt:lpstr>What is Computer Vision?</vt:lpstr>
      <vt:lpstr>PowerPoint Presentation</vt:lpstr>
      <vt:lpstr>PowerPoint Presentation</vt:lpstr>
      <vt:lpstr>PowerPoint Presentation</vt:lpstr>
      <vt:lpstr>PowerPoint Presentation</vt:lpstr>
      <vt:lpstr>Project 1: Impressionist</vt:lpstr>
      <vt:lpstr>Project 2: Modeler</vt:lpstr>
      <vt:lpstr>Project 3: Trace</vt:lpstr>
      <vt:lpstr>Project 4: Animate</vt:lpstr>
      <vt:lpstr>What it takes to Pass 4411?</vt:lpstr>
      <vt:lpstr>What it takes to get A- or above?</vt:lpstr>
      <vt:lpstr>What it takes to get A+?</vt:lpstr>
      <vt:lpstr>PowerPoint Presentation</vt:lpstr>
    </vt:vector>
  </TitlesOfParts>
  <Company>CSE Department, CUHK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CSE</dc:creator>
  <cp:lastModifiedBy>Chi Keung TANG</cp:lastModifiedBy>
  <cp:revision>371</cp:revision>
  <cp:lastPrinted>2000-09-05T11:11:11Z</cp:lastPrinted>
  <dcterms:created xsi:type="dcterms:W3CDTF">1998-11-26T02:45:18Z</dcterms:created>
  <dcterms:modified xsi:type="dcterms:W3CDTF">2022-09-04T03:00:21Z</dcterms:modified>
</cp:coreProperties>
</file>

<file path=docProps/thumbnail.jpeg>
</file>